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6" r:id="rId1"/>
  </p:sldMasterIdLst>
  <p:notesMasterIdLst>
    <p:notesMasterId r:id="rId13"/>
  </p:notesMasterIdLst>
  <p:sldIdLst>
    <p:sldId id="289" r:id="rId2"/>
    <p:sldId id="288" r:id="rId3"/>
    <p:sldId id="291" r:id="rId4"/>
    <p:sldId id="292" r:id="rId5"/>
    <p:sldId id="293" r:id="rId6"/>
    <p:sldId id="294" r:id="rId7"/>
    <p:sldId id="299" r:id="rId8"/>
    <p:sldId id="295" r:id="rId9"/>
    <p:sldId id="296" r:id="rId10"/>
    <p:sldId id="297" r:id="rId11"/>
    <p:sldId id="298" r:id="rId12"/>
  </p:sldIdLst>
  <p:sldSz cx="10367963" cy="7775575"/>
  <p:notesSz cx="6797675" cy="9926638"/>
  <p:embeddedFontLst>
    <p:embeddedFont>
      <p:font typeface="Montserrat" pitchFamily="2" charset="-52"/>
      <p:regular r:id="rId14"/>
      <p:bold r:id="rId15"/>
      <p:italic r:id="rId16"/>
      <p:boldItalic r:id="rId17"/>
    </p:embeddedFont>
    <p:embeddedFont>
      <p:font typeface="Montserrat ExtraBold" pitchFamily="2" charset="-52"/>
      <p:bold r:id="rId18"/>
      <p:boldItalic r:id="rId19"/>
    </p:embeddedFont>
  </p:embeddedFontLst>
  <p:defaultTextStyle>
    <a:defPPr lvl="0">
      <a:defRPr lang="en-US"/>
    </a:defPPr>
    <a:lvl1pPr marL="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83" userDrawn="1">
          <p15:clr>
            <a:srgbClr val="A4A3A4"/>
          </p15:clr>
        </p15:guide>
        <p15:guide id="2" orient="horz" pos="4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92A"/>
    <a:srgbClr val="DE503B"/>
    <a:srgbClr val="DABD9A"/>
    <a:srgbClr val="000000"/>
    <a:srgbClr val="24447E"/>
    <a:srgbClr val="215378"/>
    <a:srgbClr val="F79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6" y="60"/>
      </p:cViewPr>
      <p:guideLst>
        <p:guide pos="3583"/>
        <p:guide orient="horz" pos="4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C1DF6D49-51EA-456D-932D-231D5C2DAAF6}" type="datetimeFigureOut">
              <a:rPr lang="ru-RU" smtClean="0"/>
              <a:pPr/>
              <a:t>21.08.2025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BDA2DDD9-E7C6-4FF0-8DDA-9EB52A6A08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922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94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38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09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70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80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9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4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99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1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5A3FA8-C28C-4BC5-A483-936F720A0557}"/>
              </a:ext>
            </a:extLst>
          </p:cNvPr>
          <p:cNvSpPr txBox="1"/>
          <p:nvPr userDrawn="1"/>
        </p:nvSpPr>
        <p:spPr>
          <a:xfrm>
            <a:off x="8299939" y="231113"/>
            <a:ext cx="1647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60D2DA3-1185-436C-8751-B70FC3B4BFCA}" type="slidenum">
              <a:rPr lang="ru-RU" sz="2200" kern="1200" smtClean="0">
                <a:solidFill>
                  <a:srgbClr val="00ADB1"/>
                </a:solidFill>
                <a:latin typeface="Montserrat" pitchFamily="2" charset="-52"/>
                <a:ea typeface="+mn-ea"/>
                <a:cs typeface="+mn-cs"/>
              </a:rPr>
              <a:pPr algn="r"/>
              <a:t>‹#›</a:t>
            </a:fld>
            <a:endParaRPr lang="ru-RU" sz="2200" kern="1200" dirty="0">
              <a:solidFill>
                <a:srgbClr val="00ADB1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2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98" y="413979"/>
            <a:ext cx="8942368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98" y="2069889"/>
            <a:ext cx="8942368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797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C764DE79-268F-4C1A-8933-263129D2AF90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4388" y="7206810"/>
            <a:ext cx="3499188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2374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8" r:id="rId2"/>
  </p:sldLayoutIdLst>
  <p:hf hdr="0" ftr="0" dt="0"/>
  <p:txStyles>
    <p:titleStyle>
      <a:lvl1pPr algn="l" defTabSz="1036721" rtl="0" eaLnBrk="1" latinLnBrk="0" hangingPunct="1">
        <a:lnSpc>
          <a:spcPct val="90000"/>
        </a:lnSpc>
        <a:spcBef>
          <a:spcPct val="0"/>
        </a:spcBef>
        <a:buNone/>
        <a:defRPr sz="4989" kern="120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259181" indent="-259181" algn="l" defTabSz="1036721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777541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1295900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81426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33262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85098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34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70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064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6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2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08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4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0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16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523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884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 userDrawn="1">
          <p15:clr>
            <a:srgbClr val="F26B43"/>
          </p15:clr>
        </p15:guide>
        <p15:guide id="2" pos="6214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45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88056E3-637E-4D72-8C4B-D9D1CE7BA8A8}"/>
              </a:ext>
            </a:extLst>
          </p:cNvPr>
          <p:cNvSpPr/>
          <p:nvPr/>
        </p:nvSpPr>
        <p:spPr>
          <a:xfrm>
            <a:off x="1" y="317"/>
            <a:ext cx="10367963" cy="7775258"/>
          </a:xfrm>
          <a:prstGeom prst="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77F7C0FE-444E-4ABD-BE6D-06A37095167B}"/>
              </a:ext>
            </a:extLst>
          </p:cNvPr>
          <p:cNvSpPr txBox="1">
            <a:spLocks/>
          </p:cNvSpPr>
          <p:nvPr/>
        </p:nvSpPr>
        <p:spPr>
          <a:xfrm>
            <a:off x="4391660" y="606113"/>
            <a:ext cx="5577840" cy="9753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ВНЕСУДЕБНОЕ </a:t>
            </a:r>
          </a:p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БАНКРОТСТВО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9BDD355-903A-4F8A-AF42-1A97B24129E0}"/>
              </a:ext>
            </a:extLst>
          </p:cNvPr>
          <p:cNvSpPr/>
          <p:nvPr/>
        </p:nvSpPr>
        <p:spPr>
          <a:xfrm>
            <a:off x="6105526" y="6095980"/>
            <a:ext cx="384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cap="small" dirty="0">
                <a:solidFill>
                  <a:srgbClr val="FFFFFF"/>
                </a:solidFill>
                <a:latin typeface="+mj-lt"/>
              </a:rPr>
              <a:t>БЕСПЛАТНО.</a:t>
            </a:r>
            <a:r>
              <a:rPr lang="en-US" cap="small" dirty="0">
                <a:solidFill>
                  <a:srgbClr val="FFFFFF"/>
                </a:solidFill>
                <a:latin typeface="+mj-lt"/>
              </a:rPr>
              <a:t> </a:t>
            </a:r>
            <a:r>
              <a:rPr lang="ru-RU" cap="small" dirty="0">
                <a:solidFill>
                  <a:srgbClr val="FFFFFF"/>
                </a:solidFill>
                <a:latin typeface="+mj-lt"/>
              </a:rPr>
              <a:t>БЕЗ ЮРИСТА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048DC58-35B1-4BE9-8B55-D43E26999FBD}"/>
              </a:ext>
            </a:extLst>
          </p:cNvPr>
          <p:cNvSpPr txBox="1"/>
          <p:nvPr/>
        </p:nvSpPr>
        <p:spPr>
          <a:xfrm>
            <a:off x="6505576" y="3237995"/>
            <a:ext cx="374332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для кого подходит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долги можно списать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этапы включает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 происходит списание долгов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05550EC-D0F5-4654-B220-B485706E43CE}"/>
              </a:ext>
            </a:extLst>
          </p:cNvPr>
          <p:cNvSpPr txBox="1"/>
          <p:nvPr/>
        </p:nvSpPr>
        <p:spPr>
          <a:xfrm>
            <a:off x="5231213" y="1580338"/>
            <a:ext cx="4728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новые условия </a:t>
            </a:r>
            <a:r>
              <a:rPr lang="en-US" sz="2400" dirty="0">
                <a:solidFill>
                  <a:srgbClr val="FFFFFF"/>
                </a:solidFill>
                <a:latin typeface="Montserrat" pitchFamily="2" charset="-52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Montserrat" pitchFamily="2" charset="-52"/>
              </a:rPr>
            </a:br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с </a:t>
            </a:r>
            <a:r>
              <a:rPr lang="ru-RU" sz="2400" dirty="0" smtClean="0">
                <a:solidFill>
                  <a:srgbClr val="FFFFFF"/>
                </a:solidFill>
                <a:latin typeface="Montserrat" pitchFamily="2" charset="-52"/>
              </a:rPr>
              <a:t>23 мая 2025 </a:t>
            </a:r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58A0918-B338-423C-834D-D0B49A135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/>
          <a:stretch>
            <a:fillRect/>
          </a:stretch>
        </p:blipFill>
        <p:spPr>
          <a:xfrm flipH="1">
            <a:off x="-17945" y="-12701"/>
            <a:ext cx="5670829" cy="8095407"/>
          </a:xfrm>
          <a:custGeom>
            <a:avLst/>
            <a:gdLst>
              <a:gd name="connsiteX0" fmla="*/ 5670829 w 5670829"/>
              <a:gd name="connsiteY0" fmla="*/ 0 h 8095407"/>
              <a:gd name="connsiteX1" fmla="*/ 596296 w 5670829"/>
              <a:gd name="connsiteY1" fmla="*/ 0 h 8095407"/>
              <a:gd name="connsiteX2" fmla="*/ 539394 w 5670829"/>
              <a:gd name="connsiteY2" fmla="*/ 160612 h 8095407"/>
              <a:gd name="connsiteX3" fmla="*/ 0 w 5670829"/>
              <a:gd name="connsiteY3" fmla="*/ 3887788 h 8095407"/>
              <a:gd name="connsiteX4" fmla="*/ 539394 w 5670829"/>
              <a:gd name="connsiteY4" fmla="*/ 7614964 h 8095407"/>
              <a:gd name="connsiteX5" fmla="*/ 709607 w 5670829"/>
              <a:gd name="connsiteY5" fmla="*/ 8095407 h 8095407"/>
              <a:gd name="connsiteX6" fmla="*/ 5607055 w 5670829"/>
              <a:gd name="connsiteY6" fmla="*/ 8095407 h 8095407"/>
              <a:gd name="connsiteX7" fmla="*/ 5670829 w 5670829"/>
              <a:gd name="connsiteY7" fmla="*/ 7915399 h 80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0829" h="8095407">
                <a:moveTo>
                  <a:pt x="5670829" y="0"/>
                </a:moveTo>
                <a:lnTo>
                  <a:pt x="596296" y="0"/>
                </a:lnTo>
                <a:lnTo>
                  <a:pt x="539394" y="160612"/>
                </a:lnTo>
                <a:cubicBezTo>
                  <a:pt x="198849" y="1224556"/>
                  <a:pt x="0" y="2507158"/>
                  <a:pt x="0" y="3887788"/>
                </a:cubicBezTo>
                <a:cubicBezTo>
                  <a:pt x="0" y="5268418"/>
                  <a:pt x="198849" y="6551020"/>
                  <a:pt x="539394" y="7614964"/>
                </a:cubicBezTo>
                <a:lnTo>
                  <a:pt x="709607" y="8095407"/>
                </a:lnTo>
                <a:lnTo>
                  <a:pt x="5607055" y="8095407"/>
                </a:lnTo>
                <a:lnTo>
                  <a:pt x="5670829" y="7915399"/>
                </a:lnTo>
                <a:close/>
              </a:path>
            </a:pathLst>
          </a:custGeom>
        </p:spPr>
      </p:pic>
      <p:pic>
        <p:nvPicPr>
          <p:cNvPr id="1028" name="Picture 4" descr="мои документы лого | IT Monitoring - разработчик программ | Официальный сайт">
            <a:extLst>
              <a:ext uri="{FF2B5EF4-FFF2-40B4-BE49-F238E27FC236}">
                <a16:creationId xmlns="" xmlns:a16="http://schemas.microsoft.com/office/drawing/2014/main" id="{9230387E-83FD-0F54-1898-D295B101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07" y="6721520"/>
            <a:ext cx="2195344" cy="8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 возбуждения процедуры внесудебного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банкротства и до ее завершения: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88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D0FF9AF1-1831-43C7-B215-F774EEA3C8C2}"/>
              </a:ext>
            </a:extLst>
          </p:cNvPr>
          <p:cNvSpPr/>
          <p:nvPr/>
        </p:nvSpPr>
        <p:spPr>
          <a:xfrm>
            <a:off x="521496" y="1306737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1452B76C-D197-404A-B13B-E8B444D5B6CF}"/>
              </a:ext>
            </a:extLst>
          </p:cNvPr>
          <p:cNvGrpSpPr/>
          <p:nvPr/>
        </p:nvGrpSpPr>
        <p:grpSpPr>
          <a:xfrm>
            <a:off x="639164" y="1371465"/>
            <a:ext cx="4499045" cy="646331"/>
            <a:chOff x="631163" y="1292441"/>
            <a:chExt cx="4499045" cy="64633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CD89B01F-4370-47A4-96EE-AAFDC29823BB}"/>
                </a:ext>
              </a:extLst>
            </p:cNvPr>
            <p:cNvSpPr/>
            <p:nvPr/>
          </p:nvSpPr>
          <p:spPr>
            <a:xfrm>
              <a:off x="986760" y="1354852"/>
              <a:ext cx="414344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1100" dirty="0">
                  <a:latin typeface="Montserrat" pitchFamily="2" charset="-52"/>
                </a:rPr>
                <a:t>приостанавливается исполнение по требованиям кредиторов 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FC84C4F7-9E07-48A6-BF97-73E372717CE3}"/>
                </a:ext>
              </a:extLst>
            </p:cNvPr>
            <p:cNvSpPr/>
            <p:nvPr/>
          </p:nvSpPr>
          <p:spPr>
            <a:xfrm>
              <a:off x="631163" y="1292441"/>
              <a:ext cx="3658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4489338" algn="l"/>
                </a:tabLst>
              </a:pPr>
              <a:r>
                <a:rPr lang="ru-RU" sz="3600" b="1" dirty="0">
                  <a:ln w="3175">
                    <a:noFill/>
                  </a:ln>
                  <a:solidFill>
                    <a:srgbClr val="DE503B"/>
                  </a:solidFill>
                  <a:latin typeface="Montserrat" pitchFamily="2" charset="-52"/>
                </a:rPr>
                <a:t>1</a:t>
              </a:r>
            </a:p>
          </p:txBody>
        </p:sp>
      </p:grpSp>
      <p:sp>
        <p:nvSpPr>
          <p:cNvPr id="24" name="Скругленный прямоугольник 3">
            <a:extLst>
              <a:ext uri="{FF2B5EF4-FFF2-40B4-BE49-F238E27FC236}">
                <a16:creationId xmlns="" xmlns:a16="http://schemas.microsoft.com/office/drawing/2014/main" id="{0AC72E6D-0455-4A89-9006-114751F778E8}"/>
              </a:ext>
            </a:extLst>
          </p:cNvPr>
          <p:cNvSpPr/>
          <p:nvPr/>
        </p:nvSpPr>
        <p:spPr>
          <a:xfrm>
            <a:off x="513319" y="2579963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E925E2E-12E8-4AA8-81FD-1C3B2BFF3CBF}"/>
              </a:ext>
            </a:extLst>
          </p:cNvPr>
          <p:cNvSpPr/>
          <p:nvPr/>
        </p:nvSpPr>
        <p:spPr>
          <a:xfrm>
            <a:off x="986584" y="2715010"/>
            <a:ext cx="39646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прекращается начисление неустоек (штрафов, пеней) и иных финансовых санкций, а также процентов по всем обязательствам гражданина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9C3766B-DF98-41CA-8072-7B7A52BC37B4}"/>
              </a:ext>
            </a:extLst>
          </p:cNvPr>
          <p:cNvSpPr/>
          <p:nvPr/>
        </p:nvSpPr>
        <p:spPr>
          <a:xfrm>
            <a:off x="630986" y="2640812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5" name="Скругленный прямоугольник 3">
            <a:extLst>
              <a:ext uri="{FF2B5EF4-FFF2-40B4-BE49-F238E27FC236}">
                <a16:creationId xmlns="" xmlns:a16="http://schemas.microsoft.com/office/drawing/2014/main" id="{F228D58F-B9B2-4517-AC93-783E9B31FB9F}"/>
              </a:ext>
            </a:extLst>
          </p:cNvPr>
          <p:cNvSpPr/>
          <p:nvPr/>
        </p:nvSpPr>
        <p:spPr>
          <a:xfrm>
            <a:off x="521496" y="3808535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159F1A1-EB54-44EE-98B2-6932AC2EDFB9}"/>
              </a:ext>
            </a:extLst>
          </p:cNvPr>
          <p:cNvSpPr/>
          <p:nvPr/>
        </p:nvSpPr>
        <p:spPr>
          <a:xfrm>
            <a:off x="639163" y="3879507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E64108D-6ED4-4700-AF98-CCCD71CADC44}"/>
              </a:ext>
            </a:extLst>
          </p:cNvPr>
          <p:cNvSpPr/>
          <p:nvPr/>
        </p:nvSpPr>
        <p:spPr>
          <a:xfrm>
            <a:off x="994760" y="3993788"/>
            <a:ext cx="40424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исполнительные документы не могут направляться в банк или иную кредитную организацию</a:t>
            </a:r>
          </a:p>
        </p:txBody>
      </p:sp>
      <p:sp>
        <p:nvSpPr>
          <p:cNvPr id="26" name="Скругленный прямоугольник 3">
            <a:extLst>
              <a:ext uri="{FF2B5EF4-FFF2-40B4-BE49-F238E27FC236}">
                <a16:creationId xmlns="" xmlns:a16="http://schemas.microsoft.com/office/drawing/2014/main" id="{8F803F28-186F-4083-A37A-B63BB7952DAD}"/>
              </a:ext>
            </a:extLst>
          </p:cNvPr>
          <p:cNvSpPr/>
          <p:nvPr/>
        </p:nvSpPr>
        <p:spPr>
          <a:xfrm>
            <a:off x="521496" y="5081761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A017B68-2806-4E70-8813-AA0A068821A3}"/>
              </a:ext>
            </a:extLst>
          </p:cNvPr>
          <p:cNvSpPr/>
          <p:nvPr/>
        </p:nvSpPr>
        <p:spPr>
          <a:xfrm>
            <a:off x="579686" y="5199164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6D902A5-2BC9-4B78-B16C-84798085A977}"/>
              </a:ext>
            </a:extLst>
          </p:cNvPr>
          <p:cNvSpPr/>
          <p:nvPr/>
        </p:nvSpPr>
        <p:spPr>
          <a:xfrm>
            <a:off x="978643" y="5248925"/>
            <a:ext cx="40586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приостанавливается исполнение исполнительных документов по имущественным взысканиям </a:t>
            </a:r>
            <a:br>
              <a:rPr lang="ru-RU" sz="1100" dirty="0">
                <a:latin typeface="Montserrat" pitchFamily="2" charset="-52"/>
              </a:rPr>
            </a:br>
            <a:r>
              <a:rPr lang="ru-RU" sz="1100" dirty="0">
                <a:latin typeface="Montserrat" pitchFamily="2" charset="-52"/>
              </a:rPr>
              <a:t>с гражданина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="" xmlns:a16="http://schemas.microsoft.com/office/drawing/2014/main" id="{80B4FD7D-2A77-45CF-884E-0A3ACCF4D9C3}"/>
              </a:ext>
            </a:extLst>
          </p:cNvPr>
          <p:cNvSpPr/>
          <p:nvPr/>
        </p:nvSpPr>
        <p:spPr>
          <a:xfrm>
            <a:off x="513319" y="6449701"/>
            <a:ext cx="9351407" cy="92961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CAFA46D-4952-4731-9397-BC02105E1268}"/>
              </a:ext>
            </a:extLst>
          </p:cNvPr>
          <p:cNvSpPr/>
          <p:nvPr/>
        </p:nvSpPr>
        <p:spPr>
          <a:xfrm>
            <a:off x="675228" y="6425204"/>
            <a:ext cx="90037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в период процедуры внесудебного банкротства получил имущество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 наследство, в дар, или иным образом улучшилось его финансовое состояние – внесудебная процедура банкротства прекращается. </a:t>
            </a:r>
          </a:p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Гражданин обязан в течение 5 рабочих дней обратиться в МФЦ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E84FFDF-59FE-4F04-9344-FCF03148207A}"/>
              </a:ext>
            </a:extLst>
          </p:cNvPr>
          <p:cNvSpPr/>
          <p:nvPr/>
        </p:nvSpPr>
        <p:spPr>
          <a:xfrm>
            <a:off x="11683997" y="7073986"/>
            <a:ext cx="2713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 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7" name="Скругленный прямоугольник 24">
            <a:extLst>
              <a:ext uri="{FF2B5EF4-FFF2-40B4-BE49-F238E27FC236}">
                <a16:creationId xmlns="" xmlns:a16="http://schemas.microsoft.com/office/drawing/2014/main" id="{92D85ACD-A306-4244-9A03-D70E723C293A}"/>
              </a:ext>
            </a:extLst>
          </p:cNvPr>
          <p:cNvSpPr/>
          <p:nvPr/>
        </p:nvSpPr>
        <p:spPr>
          <a:xfrm>
            <a:off x="5692260" y="1312320"/>
            <a:ext cx="4172466" cy="4847345"/>
          </a:xfrm>
          <a:prstGeom prst="roundRect">
            <a:avLst>
              <a:gd name="adj" fmla="val 53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CAFA7C5-22F0-4028-9A7B-863FA91BC499}"/>
              </a:ext>
            </a:extLst>
          </p:cNvPr>
          <p:cNvSpPr/>
          <p:nvPr/>
        </p:nvSpPr>
        <p:spPr>
          <a:xfrm>
            <a:off x="5854169" y="1543020"/>
            <a:ext cx="382485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Данные последствия </a:t>
            </a:r>
            <a:br>
              <a:rPr lang="ru-RU" sz="1600" dirty="0">
                <a:solidFill>
                  <a:schemeClr val="bg1"/>
                </a:solidFill>
                <a:latin typeface="+mj-lt"/>
              </a:rPr>
            </a:br>
            <a:r>
              <a:rPr lang="ru-RU" sz="1600" dirty="0">
                <a:solidFill>
                  <a:schemeClr val="bg1"/>
                </a:solidFill>
                <a:latin typeface="+mj-lt"/>
              </a:rPr>
              <a:t>не применяются к долгам: </a:t>
            </a:r>
          </a:p>
          <a:p>
            <a:pPr marL="180000" indent="-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не указанным в заявлении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о внесудебном банкротстве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возникшим в период процедуры внесудебного банкротства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возмещению вреда, причиненного жизни или здоровью, морального вреда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уплате алиментов 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иным требованиям, неразрывно связанным с личностью кредитора</a:t>
            </a:r>
          </a:p>
          <a:p>
            <a:endParaRPr lang="ru-RU" sz="14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207F00A-276C-7731-6B8F-C9E563BFA45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255C0E-CC12-6BC4-2C2E-2E75E14D3312}"/>
              </a:ext>
            </a:extLst>
          </p:cNvPr>
          <p:cNvSpPr txBox="1"/>
          <p:nvPr/>
        </p:nvSpPr>
        <p:spPr bwMode="auto">
          <a:xfrm>
            <a:off x="9629358" y="260734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8363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Последствия завершения процедуры внесудебного банкротства</a:t>
            </a:r>
          </a:p>
        </p:txBody>
      </p:sp>
      <p:sp>
        <p:nvSpPr>
          <p:cNvPr id="41" name="Скругленный прямоугольник 3">
            <a:extLst>
              <a:ext uri="{FF2B5EF4-FFF2-40B4-BE49-F238E27FC236}">
                <a16:creationId xmlns="" xmlns:a16="http://schemas.microsoft.com/office/drawing/2014/main" id="{A17CF112-8541-4956-9594-8B314C6E5E4E}"/>
              </a:ext>
            </a:extLst>
          </p:cNvPr>
          <p:cNvSpPr/>
          <p:nvPr/>
        </p:nvSpPr>
        <p:spPr>
          <a:xfrm>
            <a:off x="513495" y="1138813"/>
            <a:ext cx="9351230" cy="2048888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BFC30A68-561C-4860-9D2B-68F2685D7610}"/>
              </a:ext>
            </a:extLst>
          </p:cNvPr>
          <p:cNvSpPr/>
          <p:nvPr/>
        </p:nvSpPr>
        <p:spPr>
          <a:xfrm>
            <a:off x="2946401" y="1265953"/>
            <a:ext cx="6692899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гражданин должен указывать на факт своего банкротства при заключении кредитных договоров и договоров займа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повторное банкротство не может быть возбуждено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по заявлению гражданина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случае повторного признания гражданина банкротом в течение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5 лет по заявлению иных лиц, гражданин не освобождается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от обязательств</a:t>
            </a:r>
          </a:p>
        </p:txBody>
      </p:sp>
      <p:sp>
        <p:nvSpPr>
          <p:cNvPr id="57" name="Скругленный прямоугольник 24">
            <a:extLst>
              <a:ext uri="{FF2B5EF4-FFF2-40B4-BE49-F238E27FC236}">
                <a16:creationId xmlns="" xmlns:a16="http://schemas.microsoft.com/office/drawing/2014/main" id="{83B77CBB-85A5-4195-B86F-452A68519BFE}"/>
              </a:ext>
            </a:extLst>
          </p:cNvPr>
          <p:cNvSpPr/>
          <p:nvPr/>
        </p:nvSpPr>
        <p:spPr>
          <a:xfrm>
            <a:off x="513319" y="6195701"/>
            <a:ext cx="9351407" cy="1043771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37DFA0CF-236C-4380-AE1E-EB1E88592EF5}"/>
              </a:ext>
            </a:extLst>
          </p:cNvPr>
          <p:cNvSpPr/>
          <p:nvPr/>
        </p:nvSpPr>
        <p:spPr>
          <a:xfrm>
            <a:off x="636316" y="6319393"/>
            <a:ext cx="90037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был исключен из реестра ИП менее, чем за 1 год до подачи заявления, применяются также последствия признания ИП банкротом по статье 216 Федерального закона от 26 октября 2002 г. № 127-ФЗ «О несостоятельности (банкротстве)»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788D9226-F986-463E-8A2E-600C3A918395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FA7056C-D2F4-4352-A69B-ED2C89DA1BFC}"/>
              </a:ext>
            </a:extLst>
          </p:cNvPr>
          <p:cNvSpPr/>
          <p:nvPr/>
        </p:nvSpPr>
        <p:spPr>
          <a:xfrm>
            <a:off x="687412" y="1261765"/>
            <a:ext cx="2271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Ограничения</a:t>
            </a:r>
          </a:p>
        </p:txBody>
      </p:sp>
      <p:sp>
        <p:nvSpPr>
          <p:cNvPr id="62" name="Скругленный прямоугольник 3">
            <a:extLst>
              <a:ext uri="{FF2B5EF4-FFF2-40B4-BE49-F238E27FC236}">
                <a16:creationId xmlns="" xmlns:a16="http://schemas.microsoft.com/office/drawing/2014/main" id="{640CE5BC-A13C-44BD-861E-3BFB4A8EE9C2}"/>
              </a:ext>
            </a:extLst>
          </p:cNvPr>
          <p:cNvSpPr/>
          <p:nvPr/>
        </p:nvSpPr>
        <p:spPr>
          <a:xfrm>
            <a:off x="513495" y="3437512"/>
            <a:ext cx="9351230" cy="1932156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7ABF1CDF-FBCB-4D8E-93BA-5E34705B77B1}"/>
              </a:ext>
            </a:extLst>
          </p:cNvPr>
          <p:cNvSpPr/>
          <p:nvPr/>
        </p:nvSpPr>
        <p:spPr>
          <a:xfrm>
            <a:off x="2946401" y="3564652"/>
            <a:ext cx="66928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юридическим лицом на 3 года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страховой организацией, негосударственным пенсионным фондом,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управляющей компанией инвестиционного фонда, паевого инвестиционного фонда и негосударственного пенсионного фонда или микрофинансовой компании на 5 лет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кредитной организацией на 10 лет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0644191D-AE17-49BF-839A-1E6A38064F93}"/>
              </a:ext>
            </a:extLst>
          </p:cNvPr>
          <p:cNvSpPr/>
          <p:nvPr/>
        </p:nvSpPr>
        <p:spPr>
          <a:xfrm>
            <a:off x="687412" y="3560464"/>
            <a:ext cx="227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Запрет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на участие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в управлении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B9474735-FBE1-48E1-A001-C33F5668CDEB}"/>
              </a:ext>
            </a:extLst>
          </p:cNvPr>
          <p:cNvCxnSpPr>
            <a:cxnSpLocks/>
          </p:cNvCxnSpPr>
          <p:nvPr/>
        </p:nvCxnSpPr>
        <p:spPr>
          <a:xfrm>
            <a:off x="2812644" y="1359828"/>
            <a:ext cx="0" cy="1584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0BB3A20C-4339-41A5-A5CF-19DCD23FC4CC}"/>
              </a:ext>
            </a:extLst>
          </p:cNvPr>
          <p:cNvCxnSpPr>
            <a:cxnSpLocks/>
          </p:cNvCxnSpPr>
          <p:nvPr/>
        </p:nvCxnSpPr>
        <p:spPr>
          <a:xfrm>
            <a:off x="2812644" y="3680374"/>
            <a:ext cx="0" cy="1440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34524F5A-4F97-A1DB-2C61-C8E563F15B51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BB2177-67CD-C5A3-DD94-0E74B28FF2E3}"/>
              </a:ext>
            </a:extLst>
          </p:cNvPr>
          <p:cNvSpPr txBox="1"/>
          <p:nvPr/>
        </p:nvSpPr>
        <p:spPr bwMode="auto">
          <a:xfrm>
            <a:off x="9629358" y="26073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8342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Почему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BC3895A-2233-4FA4-80B3-7D3728572FF4}"/>
              </a:ext>
            </a:extLst>
          </p:cNvPr>
          <p:cNvSpPr/>
          <p:nvPr/>
        </p:nvSpPr>
        <p:spPr>
          <a:xfrm>
            <a:off x="425141" y="3437474"/>
            <a:ext cx="3118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нужно платить пошлину или тратить деньги</a:t>
            </a:r>
            <a:r>
              <a:rPr lang="en-US" sz="14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на платных специалистов</a:t>
            </a:r>
          </a:p>
        </p:txBody>
      </p:sp>
      <p:sp>
        <p:nvSpPr>
          <p:cNvPr id="18" name="Скругленный прямоугольник 20">
            <a:extLst>
              <a:ext uri="{FF2B5EF4-FFF2-40B4-BE49-F238E27FC236}">
                <a16:creationId xmlns="" xmlns:a16="http://schemas.microsoft.com/office/drawing/2014/main" id="{B8D6CEFF-64C9-4C38-B117-4DAAF945233F}"/>
              </a:ext>
            </a:extLst>
          </p:cNvPr>
          <p:cNvSpPr/>
          <p:nvPr/>
        </p:nvSpPr>
        <p:spPr>
          <a:xfrm>
            <a:off x="652398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71CC65D-A537-412A-9F24-263969828209}"/>
              </a:ext>
            </a:extLst>
          </p:cNvPr>
          <p:cNvSpPr/>
          <p:nvPr/>
        </p:nvSpPr>
        <p:spPr>
          <a:xfrm>
            <a:off x="930660" y="2701305"/>
            <a:ext cx="1963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Бесплатно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5305641-063C-4F0A-9BC3-D0998EC1D193}"/>
              </a:ext>
            </a:extLst>
          </p:cNvPr>
          <p:cNvSpPr/>
          <p:nvPr/>
        </p:nvSpPr>
        <p:spPr>
          <a:xfrm>
            <a:off x="6943840" y="3437475"/>
            <a:ext cx="29989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нужны юристы, арбитражные управляющие и другие платные специалисты</a:t>
            </a:r>
          </a:p>
        </p:txBody>
      </p:sp>
      <p:sp>
        <p:nvSpPr>
          <p:cNvPr id="27" name="Скругленный прямоугольник 53">
            <a:extLst>
              <a:ext uri="{FF2B5EF4-FFF2-40B4-BE49-F238E27FC236}">
                <a16:creationId xmlns="" xmlns:a16="http://schemas.microsoft.com/office/drawing/2014/main" id="{211EA7DA-7967-4579-8B1B-C02262419A37}"/>
              </a:ext>
            </a:extLst>
          </p:cNvPr>
          <p:cNvSpPr/>
          <p:nvPr/>
        </p:nvSpPr>
        <p:spPr>
          <a:xfrm>
            <a:off x="718333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902E573-29F0-4D1B-AA82-390F9D6BD770}"/>
              </a:ext>
            </a:extLst>
          </p:cNvPr>
          <p:cNvSpPr/>
          <p:nvPr/>
        </p:nvSpPr>
        <p:spPr>
          <a:xfrm>
            <a:off x="7384988" y="2701305"/>
            <a:ext cx="211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Без юриста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81AABCF-284C-4E9A-A43F-C35CB6C07DED}"/>
              </a:ext>
            </a:extLst>
          </p:cNvPr>
          <p:cNvSpPr/>
          <p:nvPr/>
        </p:nvSpPr>
        <p:spPr>
          <a:xfrm>
            <a:off x="3773758" y="3437474"/>
            <a:ext cx="2820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Освобождение от долгов </a:t>
            </a:r>
            <a:br>
              <a:rPr lang="ru-RU" sz="14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по истечении 6 месяцев</a:t>
            </a:r>
          </a:p>
        </p:txBody>
      </p:sp>
      <p:sp>
        <p:nvSpPr>
          <p:cNvPr id="24" name="Скругленный прямоугольник 51">
            <a:extLst>
              <a:ext uri="{FF2B5EF4-FFF2-40B4-BE49-F238E27FC236}">
                <a16:creationId xmlns="" xmlns:a16="http://schemas.microsoft.com/office/drawing/2014/main" id="{4B500C30-C449-4C98-A6C3-085739E35BEA}"/>
              </a:ext>
            </a:extLst>
          </p:cNvPr>
          <p:cNvSpPr/>
          <p:nvPr/>
        </p:nvSpPr>
        <p:spPr>
          <a:xfrm>
            <a:off x="392398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43E6900-B842-4F8B-8070-3EC41B3FD01E}"/>
              </a:ext>
            </a:extLst>
          </p:cNvPr>
          <p:cNvSpPr/>
          <p:nvPr/>
        </p:nvSpPr>
        <p:spPr>
          <a:xfrm>
            <a:off x="4522675" y="2701304"/>
            <a:ext cx="1322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Быстро</a:t>
            </a:r>
          </a:p>
        </p:txBody>
      </p:sp>
      <p:pic>
        <p:nvPicPr>
          <p:cNvPr id="3" name="Рисунок 2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6DB6002B-404A-3459-DCB7-D1C8EA86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90" y="1291540"/>
            <a:ext cx="981098" cy="981098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9CBA8F75-A940-2064-3DA1-87D0EFD96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33" y="1291540"/>
            <a:ext cx="981098" cy="98109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2954F4C2-BDCF-E0CE-C543-A8CA18C7C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83" y="1291540"/>
            <a:ext cx="981098" cy="98109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3998AB93-D949-4050-5F5B-7F0E38E1A48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8726CEC-A4F1-41DB-ED8C-667FDDE9A91B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475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2EBB2AE3-18AE-4D72-B2FA-06780F1F7856}"/>
              </a:ext>
            </a:extLst>
          </p:cNvPr>
          <p:cNvCxnSpPr/>
          <p:nvPr/>
        </p:nvCxnSpPr>
        <p:spPr>
          <a:xfrm flipH="1">
            <a:off x="5312937" y="2360357"/>
            <a:ext cx="1" cy="1151389"/>
          </a:xfrm>
          <a:prstGeom prst="line">
            <a:avLst/>
          </a:prstGeom>
          <a:noFill/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Для кого подходит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EA15858-1FCF-4838-8F4C-B58235612072}"/>
              </a:ext>
            </a:extLst>
          </p:cNvPr>
          <p:cNvSpPr txBox="1"/>
          <p:nvPr/>
        </p:nvSpPr>
        <p:spPr>
          <a:xfrm>
            <a:off x="389849" y="4980238"/>
            <a:ext cx="14970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Окончено исполнительное производство в связи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с отсутствием имущества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Нет новых исполнительных производств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77322AF-B9D2-4A99-AADB-EED54F44E0A2}"/>
              </a:ext>
            </a:extLst>
          </p:cNvPr>
          <p:cNvSpPr txBox="1"/>
          <p:nvPr/>
        </p:nvSpPr>
        <p:spPr>
          <a:xfrm>
            <a:off x="426307" y="4281061"/>
            <a:ext cx="2225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оконченным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исполнительным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> </a:t>
            </a: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производством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07595B7-0669-400A-9375-DE0F40A4FE2B}"/>
              </a:ext>
            </a:extLst>
          </p:cNvPr>
          <p:cNvSpPr txBox="1"/>
          <p:nvPr/>
        </p:nvSpPr>
        <p:spPr>
          <a:xfrm>
            <a:off x="2382877" y="4318711"/>
            <a:ext cx="16756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пенсией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71580E1-1307-42D4-9E54-81810081266F}"/>
              </a:ext>
            </a:extLst>
          </p:cNvPr>
          <p:cNvSpPr txBox="1"/>
          <p:nvPr/>
        </p:nvSpPr>
        <p:spPr>
          <a:xfrm>
            <a:off x="6321519" y="4340566"/>
            <a:ext cx="2241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пособием на ребенка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24C2660-3420-41D9-A651-2E483E58F62B}"/>
              </a:ext>
            </a:extLst>
          </p:cNvPr>
          <p:cNvSpPr txBox="1"/>
          <p:nvPr/>
        </p:nvSpPr>
        <p:spPr>
          <a:xfrm>
            <a:off x="8419646" y="4259700"/>
            <a:ext cx="2241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неоконченным исполнительным производством</a:t>
            </a:r>
          </a:p>
        </p:txBody>
      </p:sp>
      <p:sp>
        <p:nvSpPr>
          <p:cNvPr id="63" name="Скругленный прямоугольник 45">
            <a:extLst>
              <a:ext uri="{FF2B5EF4-FFF2-40B4-BE49-F238E27FC236}">
                <a16:creationId xmlns="" xmlns:a16="http://schemas.microsoft.com/office/drawing/2014/main" id="{FBA5BE20-F45D-4F7B-8CCE-7AE6384D642D}"/>
              </a:ext>
            </a:extLst>
          </p:cNvPr>
          <p:cNvSpPr/>
          <p:nvPr/>
        </p:nvSpPr>
        <p:spPr>
          <a:xfrm>
            <a:off x="489886" y="282832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EE3E6989-E770-484F-88E8-BCDE3303E227}"/>
              </a:ext>
            </a:extLst>
          </p:cNvPr>
          <p:cNvGrpSpPr/>
          <p:nvPr/>
        </p:nvGrpSpPr>
        <p:grpSpPr>
          <a:xfrm>
            <a:off x="1446245" y="2189687"/>
            <a:ext cx="7573935" cy="1704134"/>
            <a:chOff x="1638302" y="1970611"/>
            <a:chExt cx="7381877" cy="1704134"/>
          </a:xfrm>
          <a:noFill/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="" xmlns:a16="http://schemas.microsoft.com/office/drawing/2014/main" id="{F6BDC89F-2D66-444F-8448-961AF81F2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8302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="" xmlns:a16="http://schemas.microsoft.com/office/drawing/2014/main" id="{491BBCF4-FF3C-4451-A9B1-C0CE84EC1A88}"/>
                </a:ext>
              </a:extLst>
            </p:cNvPr>
            <p:cNvCxnSpPr/>
            <p:nvPr/>
          </p:nvCxnSpPr>
          <p:spPr>
            <a:xfrm flipH="1">
              <a:off x="3247036" y="1980430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="" xmlns:a16="http://schemas.microsoft.com/office/drawing/2014/main" id="{2EBB2AE3-18AE-4D72-B2FA-06780F1F7856}"/>
                </a:ext>
              </a:extLst>
            </p:cNvPr>
            <p:cNvCxnSpPr/>
            <p:nvPr/>
          </p:nvCxnSpPr>
          <p:spPr>
            <a:xfrm flipH="1">
              <a:off x="7315480" y="197061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авая круглая скобка 2">
              <a:extLst>
                <a:ext uri="{FF2B5EF4-FFF2-40B4-BE49-F238E27FC236}">
                  <a16:creationId xmlns="" xmlns:a16="http://schemas.microsoft.com/office/drawing/2014/main" id="{DE8722ED-4FE3-4489-9438-28C0BC86A468}"/>
                </a:ext>
              </a:extLst>
            </p:cNvPr>
            <p:cNvSpPr/>
            <p:nvPr/>
          </p:nvSpPr>
          <p:spPr>
            <a:xfrm rot="16200000">
              <a:off x="5060484" y="-1436339"/>
              <a:ext cx="537513" cy="7381876"/>
            </a:xfrm>
            <a:prstGeom prst="rightBracket">
              <a:avLst>
                <a:gd name="adj" fmla="val 116928"/>
              </a:avLst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="" xmlns:a16="http://schemas.microsoft.com/office/drawing/2014/main" id="{9EF79BDB-67EB-4B63-AFEF-40894FAC84C9}"/>
                </a:ext>
              </a:extLst>
            </p:cNvPr>
            <p:cNvCxnSpPr/>
            <p:nvPr/>
          </p:nvCxnSpPr>
          <p:spPr>
            <a:xfrm flipH="1">
              <a:off x="9020178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Скругленный прямоугольник 45">
            <a:extLst>
              <a:ext uri="{FF2B5EF4-FFF2-40B4-BE49-F238E27FC236}">
                <a16:creationId xmlns="" xmlns:a16="http://schemas.microsoft.com/office/drawing/2014/main" id="{0D81CD43-1157-4D9F-B42D-5A314D4A71FB}"/>
              </a:ext>
            </a:extLst>
          </p:cNvPr>
          <p:cNvSpPr/>
          <p:nvPr/>
        </p:nvSpPr>
        <p:spPr>
          <a:xfrm>
            <a:off x="8495565" y="2850752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10A1ACC2-12E6-46E0-8C62-EFB072A5E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8568728" y="2795655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86" name="Скругленный прямоугольник 45">
            <a:extLst>
              <a:ext uri="{FF2B5EF4-FFF2-40B4-BE49-F238E27FC236}">
                <a16:creationId xmlns="" xmlns:a16="http://schemas.microsoft.com/office/drawing/2014/main" id="{E663253D-5321-48B0-A258-D4058B573412}"/>
              </a:ext>
            </a:extLst>
          </p:cNvPr>
          <p:cNvSpPr/>
          <p:nvPr/>
        </p:nvSpPr>
        <p:spPr>
          <a:xfrm>
            <a:off x="6583619" y="2910706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68932474-8BA9-44FD-A7BB-9C0668C2D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4191"/>
          <a:stretch>
            <a:fillRect/>
          </a:stretch>
        </p:blipFill>
        <p:spPr>
          <a:xfrm>
            <a:off x="6654878" y="2855609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85" name="Скругленный прямоугольник 45">
            <a:extLst>
              <a:ext uri="{FF2B5EF4-FFF2-40B4-BE49-F238E27FC236}">
                <a16:creationId xmlns="" xmlns:a16="http://schemas.microsoft.com/office/drawing/2014/main" id="{79793BAC-81EE-4A66-B153-E2979932D63D}"/>
              </a:ext>
            </a:extLst>
          </p:cNvPr>
          <p:cNvSpPr/>
          <p:nvPr/>
        </p:nvSpPr>
        <p:spPr>
          <a:xfrm>
            <a:off x="2410601" y="2818938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6ECEA95B-F49F-4FCA-909D-030CBB356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7984"/>
          <a:stretch>
            <a:fillRect/>
          </a:stretch>
        </p:blipFill>
        <p:spPr>
          <a:xfrm>
            <a:off x="2481176" y="2762101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sp>
        <p:nvSpPr>
          <p:cNvPr id="71" name="Скругленный прямоугольник 75">
            <a:extLst>
              <a:ext uri="{FF2B5EF4-FFF2-40B4-BE49-F238E27FC236}">
                <a16:creationId xmlns="" xmlns:a16="http://schemas.microsoft.com/office/drawing/2014/main" id="{0AA91734-7B41-4534-8746-217D1B71D300}"/>
              </a:ext>
            </a:extLst>
          </p:cNvPr>
          <p:cNvSpPr/>
          <p:nvPr/>
        </p:nvSpPr>
        <p:spPr>
          <a:xfrm>
            <a:off x="3969682" y="886353"/>
            <a:ext cx="2428600" cy="1595912"/>
          </a:xfrm>
          <a:prstGeom prst="roundRect">
            <a:avLst>
              <a:gd name="adj" fmla="val 241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2420D5C-985A-4181-B9B4-C09FC720DAC8}"/>
              </a:ext>
            </a:extLst>
          </p:cNvPr>
          <p:cNvSpPr txBox="1"/>
          <p:nvPr/>
        </p:nvSpPr>
        <p:spPr>
          <a:xfrm>
            <a:off x="4259030" y="1413423"/>
            <a:ext cx="1849902" cy="816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n w="3175">
                  <a:noFill/>
                </a:ln>
                <a:solidFill>
                  <a:schemeClr val="bg1"/>
                </a:solidFill>
                <a:latin typeface="Manrope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sz="1200" dirty="0">
                <a:latin typeface="Montserrat" pitchFamily="2" charset="-52"/>
              </a:rPr>
              <a:t>долг от 25 000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до 1 000 000 руб.</a:t>
            </a:r>
          </a:p>
          <a:p>
            <a:r>
              <a:rPr lang="ru-RU" sz="1200" dirty="0" smtClean="0">
                <a:latin typeface="Montserrat" pitchFamily="2" charset="-52"/>
              </a:rPr>
              <a:t>за </a:t>
            </a:r>
            <a:r>
              <a:rPr lang="ru-RU" sz="1200" dirty="0">
                <a:latin typeface="Montserrat" pitchFamily="2" charset="-52"/>
              </a:rPr>
              <a:t>последние 5 лет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не был банкротом</a:t>
            </a:r>
          </a:p>
          <a:p>
            <a:r>
              <a:rPr lang="ru-RU" sz="1200" dirty="0">
                <a:latin typeface="Montserrat" pitchFamily="2" charset="-52"/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B146AED-5669-4532-A623-3C7F1681F7F1}"/>
              </a:ext>
            </a:extLst>
          </p:cNvPr>
          <p:cNvSpPr txBox="1"/>
          <p:nvPr/>
        </p:nvSpPr>
        <p:spPr>
          <a:xfrm>
            <a:off x="4168619" y="1039259"/>
            <a:ext cx="203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Гражданин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C6BFA54D-A2D8-4352-8BED-88598F1A86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32700" y="1011784"/>
            <a:ext cx="0" cy="169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AA95BEF-B453-4AFE-97EA-BC9A51AC757A}"/>
              </a:ext>
            </a:extLst>
          </p:cNvPr>
          <p:cNvSpPr txBox="1"/>
          <p:nvPr/>
        </p:nvSpPr>
        <p:spPr>
          <a:xfrm>
            <a:off x="2138675" y="4661767"/>
            <a:ext cx="18310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пенсия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</a:t>
            </a:r>
            <a:r>
              <a:rPr lang="en-US" sz="10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742FCE1-91D0-4D8F-AF0F-58EA1D7E73A7}"/>
              </a:ext>
            </a:extLst>
          </p:cNvPr>
          <p:cNvSpPr txBox="1"/>
          <p:nvPr/>
        </p:nvSpPr>
        <p:spPr>
          <a:xfrm>
            <a:off x="6078700" y="4656591"/>
            <a:ext cx="238055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ежемесячное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пособие в связи с рождением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 воспитанием ребенка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DD945FE-4199-46FD-BFBB-CE0383C06126}"/>
              </a:ext>
            </a:extLst>
          </p:cNvPr>
          <p:cNvSpPr txBox="1"/>
          <p:nvPr/>
        </p:nvSpPr>
        <p:spPr>
          <a:xfrm>
            <a:off x="8363347" y="5005252"/>
            <a:ext cx="170675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7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 или более лет назад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endParaRPr lang="ru-RU" sz="1000" dirty="0">
              <a:ln w="3175">
                <a:noFill/>
              </a:ln>
              <a:latin typeface="Montserrat" pitchFamily="2" charset="-52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801092C0-A1A2-43D8-9686-E56537A7D0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590948" y="2755337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64D7AE5-DB08-2C17-4FC6-A2CAD5BFC822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467C31-F75F-D244-A609-65714EDCD7F5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51194" y="3347485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839700" y="3289959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974804" y="3286866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876756" y="3282106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43" name="Скругленный прямоугольник 45">
            <a:extLst>
              <a:ext uri="{FF2B5EF4-FFF2-40B4-BE49-F238E27FC236}">
                <a16:creationId xmlns="" xmlns:a16="http://schemas.microsoft.com/office/drawing/2014/main" id="{79793BAC-81EE-4A66-B153-E2979932D63D}"/>
              </a:ext>
            </a:extLst>
          </p:cNvPr>
          <p:cNvSpPr/>
          <p:nvPr/>
        </p:nvSpPr>
        <p:spPr>
          <a:xfrm>
            <a:off x="4497110" y="2818938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07595B7-0669-400A-9375-DE0F40A4FE2B}"/>
              </a:ext>
            </a:extLst>
          </p:cNvPr>
          <p:cNvSpPr txBox="1"/>
          <p:nvPr/>
        </p:nvSpPr>
        <p:spPr>
          <a:xfrm>
            <a:off x="4355282" y="4340565"/>
            <a:ext cx="16756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у</a:t>
            </a:r>
            <a:r>
              <a:rPr lang="ru-RU" sz="1200" b="1" dirty="0" smtClean="0">
                <a:solidFill>
                  <a:srgbClr val="6B492A"/>
                </a:solidFill>
                <a:latin typeface="Montserrat" pitchFamily="2" charset="-52"/>
              </a:rPr>
              <a:t>частник СВО</a:t>
            </a:r>
            <a:endParaRPr lang="ru-RU" sz="12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AA95BEF-B453-4AFE-97EA-BC9A51AC757A}"/>
              </a:ext>
            </a:extLst>
          </p:cNvPr>
          <p:cNvSpPr txBox="1"/>
          <p:nvPr/>
        </p:nvSpPr>
        <p:spPr>
          <a:xfrm>
            <a:off x="4058532" y="4663239"/>
            <a:ext cx="18310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ln w="3175">
                  <a:noFill/>
                </a:ln>
                <a:latin typeface="Montserrat" pitchFamily="2" charset="-52"/>
              </a:rPr>
              <a:t>Участвует (участвовал) в СВО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 smtClean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 smtClean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 smtClean="0">
                <a:ln w="3175">
                  <a:noFill/>
                </a:ln>
                <a:latin typeface="Montserrat" pitchFamily="2" charset="-52"/>
              </a:rPr>
              <a:t>года назад, требования</a:t>
            </a:r>
            <a:r>
              <a:rPr lang="en-US" sz="1000" dirty="0" smtClean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 smtClean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000" dirty="0" smtClean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 smtClean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ln w="3175">
                  <a:noFill/>
                </a:ln>
                <a:latin typeface="Montserrat" pitchFamily="2" charset="-52"/>
              </a:rPr>
              <a:t>Отсутствует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6ECEA95B-F49F-4FCA-909D-030CBB3569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1441" r="15663" b="-1441"/>
          <a:stretch/>
        </p:blipFill>
        <p:spPr>
          <a:xfrm>
            <a:off x="4580755" y="2738833"/>
            <a:ext cx="1296000" cy="1322164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130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6144"/>
            <a:ext cx="4662485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Заголовок 1">
            <a:extLst>
              <a:ext uri="{FF2B5EF4-FFF2-40B4-BE49-F238E27FC236}">
                <a16:creationId xmlns="" xmlns:a16="http://schemas.microsoft.com/office/drawing/2014/main" id="{224A5E04-272A-4CD9-BB53-DF8EEAD5A2A4}"/>
              </a:ext>
            </a:extLst>
          </p:cNvPr>
          <p:cNvSpPr txBox="1">
            <a:spLocks/>
          </p:cNvSpPr>
          <p:nvPr/>
        </p:nvSpPr>
        <p:spPr>
          <a:xfrm>
            <a:off x="438662" y="300801"/>
            <a:ext cx="4833729" cy="527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С какими долгами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можно заявить </a:t>
            </a:r>
            <a:r>
              <a:rPr lang="ru-RU" sz="1600" b="1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600" b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о внесудебном банкротстве</a:t>
            </a:r>
          </a:p>
        </p:txBody>
      </p:sp>
      <p:sp>
        <p:nvSpPr>
          <p:cNvPr id="79" name="Заголовок 1">
            <a:extLst>
              <a:ext uri="{FF2B5EF4-FFF2-40B4-BE49-F238E27FC236}">
                <a16:creationId xmlns="" xmlns:a16="http://schemas.microsoft.com/office/drawing/2014/main" id="{BF474823-E258-4320-BD68-411EF602E85E}"/>
              </a:ext>
            </a:extLst>
          </p:cNvPr>
          <p:cNvSpPr txBox="1">
            <a:spLocks/>
          </p:cNvSpPr>
          <p:nvPr/>
        </p:nvSpPr>
        <p:spPr>
          <a:xfrm>
            <a:off x="5580493" y="290889"/>
            <a:ext cx="4047249" cy="6050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Какие долги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не будут списаны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через внесудебное банкротство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A07A7B39-D624-41E7-8968-BB9BE7809E6D}"/>
              </a:ext>
            </a:extLst>
          </p:cNvPr>
          <p:cNvSpPr/>
          <p:nvPr/>
        </p:nvSpPr>
        <p:spPr>
          <a:xfrm>
            <a:off x="965237" y="1443905"/>
            <a:ext cx="4601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latin typeface="Montserrat" pitchFamily="2" charset="-52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AADB7A8A-267B-4048-A7E5-1ED5F2969051}"/>
              </a:ext>
            </a:extLst>
          </p:cNvPr>
          <p:cNvSpPr/>
          <p:nvPr/>
        </p:nvSpPr>
        <p:spPr>
          <a:xfrm>
            <a:off x="375286" y="1233298"/>
            <a:ext cx="2650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6B492A"/>
                </a:solidFill>
                <a:latin typeface="Montserrat" pitchFamily="2" charset="-52"/>
              </a:rPr>
              <a:t> общий размер долга</a:t>
            </a:r>
            <a:endParaRPr lang="en-US" sz="16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85" name="Заголовок 1">
            <a:extLst>
              <a:ext uri="{FF2B5EF4-FFF2-40B4-BE49-F238E27FC236}">
                <a16:creationId xmlns="" xmlns:a16="http://schemas.microsoft.com/office/drawing/2014/main" id="{227F1E5F-27FC-41CA-AADA-715F9551667F}"/>
              </a:ext>
            </a:extLst>
          </p:cNvPr>
          <p:cNvSpPr txBox="1">
            <a:spLocks/>
          </p:cNvSpPr>
          <p:nvPr/>
        </p:nvSpPr>
        <p:spPr>
          <a:xfrm>
            <a:off x="430521" y="1792187"/>
            <a:ext cx="1474481" cy="3838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25 тыс. руб.</a:t>
            </a:r>
          </a:p>
        </p:txBody>
      </p:sp>
      <p:sp>
        <p:nvSpPr>
          <p:cNvPr id="86" name="Скругленный прямоугольник 20">
            <a:extLst>
              <a:ext uri="{FF2B5EF4-FFF2-40B4-BE49-F238E27FC236}">
                <a16:creationId xmlns="" xmlns:a16="http://schemas.microsoft.com/office/drawing/2014/main" id="{6358A6B4-EC52-48B2-AB6A-960022D7F49C}"/>
              </a:ext>
            </a:extLst>
          </p:cNvPr>
          <p:cNvSpPr/>
          <p:nvPr/>
        </p:nvSpPr>
        <p:spPr>
          <a:xfrm>
            <a:off x="5697227" y="6173942"/>
            <a:ext cx="4167498" cy="1061884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0FC0B5A3-AB2C-4DAE-8F9A-C2A5C1D5E7A6}"/>
              </a:ext>
            </a:extLst>
          </p:cNvPr>
          <p:cNvSpPr/>
          <p:nvPr/>
        </p:nvSpPr>
        <p:spPr>
          <a:xfrm>
            <a:off x="5781456" y="6228991"/>
            <a:ext cx="385601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Также не допускается освобождение гражданина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от обязательств в случаях, предусмотренных абзацами 2 и 4 пункта 4 и пунктом 6 статьи 213.28 Федерального закона от 26.10.2002 № 127-ФЗ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«О несостоятельности (банкротстве)» </a:t>
            </a:r>
          </a:p>
        </p:txBody>
      </p:sp>
      <p:sp>
        <p:nvSpPr>
          <p:cNvPr id="88" name="Заголовок 1">
            <a:extLst>
              <a:ext uri="{FF2B5EF4-FFF2-40B4-BE49-F238E27FC236}">
                <a16:creationId xmlns="" xmlns:a16="http://schemas.microsoft.com/office/drawing/2014/main" id="{B36AAA2B-8922-4E62-AF0D-57B0774BE193}"/>
              </a:ext>
            </a:extLst>
          </p:cNvPr>
          <p:cNvSpPr txBox="1">
            <a:spLocks/>
          </p:cNvSpPr>
          <p:nvPr/>
        </p:nvSpPr>
        <p:spPr>
          <a:xfrm>
            <a:off x="2489774" y="1270485"/>
            <a:ext cx="2772888" cy="9901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44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 </a:t>
            </a: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млн руб.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19CCB5FE-F2B6-45EF-BAD7-BF9E24B758ED}"/>
              </a:ext>
            </a:extLst>
          </p:cNvPr>
          <p:cNvSpPr/>
          <p:nvPr/>
        </p:nvSpPr>
        <p:spPr>
          <a:xfrm>
            <a:off x="421504" y="2306338"/>
            <a:ext cx="3907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указанный размер при наличии </a:t>
            </a:r>
            <a: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400" b="1" dirty="0" smtClean="0">
                <a:solidFill>
                  <a:srgbClr val="6B492A"/>
                </a:solidFill>
                <a:latin typeface="Montserrat" pitchFamily="2" charset="-52"/>
              </a:rPr>
              <a:t>включаются </a:t>
            </a: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том </a:t>
            </a:r>
            <a:r>
              <a:rPr lang="ru-RU" sz="1400" b="1" dirty="0" smtClean="0">
                <a:solidFill>
                  <a:srgbClr val="6B492A"/>
                </a:solidFill>
                <a:latin typeface="Montserrat" pitchFamily="2" charset="-52"/>
              </a:rPr>
              <a:t>числе </a:t>
            </a: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долги:</a:t>
            </a:r>
            <a:endParaRPr lang="en-US" sz="14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BBF6AC53-B8FD-4E19-80C6-23AC44CADFD6}"/>
              </a:ext>
            </a:extLst>
          </p:cNvPr>
          <p:cNvSpPr/>
          <p:nvPr/>
        </p:nvSpPr>
        <p:spPr>
          <a:xfrm>
            <a:off x="416145" y="7060420"/>
            <a:ext cx="5721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При этом не имеет значения, наступил или нет срок платежа (имеется просрочка или нет)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C9D5EF0C-D991-4F6F-B7CF-F2B5E77E1A5C}"/>
              </a:ext>
            </a:extLst>
          </p:cNvPr>
          <p:cNvSpPr/>
          <p:nvPr/>
        </p:nvSpPr>
        <p:spPr>
          <a:xfrm>
            <a:off x="430521" y="6419337"/>
            <a:ext cx="4923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 указанный размер не включаются штрафы, пени, проценты за просрочку платежа и т.п. 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="" xmlns:a16="http://schemas.microsoft.com/office/drawing/2014/main" id="{681DE1E1-B213-4C2B-893E-87F64C2FC8EE}"/>
              </a:ext>
            </a:extLst>
          </p:cNvPr>
          <p:cNvCxnSpPr>
            <a:cxnSpLocks/>
          </p:cNvCxnSpPr>
          <p:nvPr/>
        </p:nvCxnSpPr>
        <p:spPr>
          <a:xfrm>
            <a:off x="5677154" y="956144"/>
            <a:ext cx="4187571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B1DC1FA4-9796-4879-9183-A46DFBD4A3F8}"/>
              </a:ext>
            </a:extLst>
          </p:cNvPr>
          <p:cNvSpPr txBox="1"/>
          <p:nvPr/>
        </p:nvSpPr>
        <p:spPr>
          <a:xfrm>
            <a:off x="438662" y="3132694"/>
            <a:ext cx="428898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займам и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кредитам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(включая сумму кредита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и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начисленные проценты за пользование кредитом)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договору поручительства (независимо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просрочки основного должника)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налогам, сборам и другим обязательным платежам в бюджет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алиментам (только для учета в общей сумме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долга для подачи заявления,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списан он не будет)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4F6B65F1-EEE9-4266-95EE-34AEE0835864}"/>
              </a:ext>
            </a:extLst>
          </p:cNvPr>
          <p:cNvSpPr txBox="1"/>
          <p:nvPr/>
        </p:nvSpPr>
        <p:spPr>
          <a:xfrm>
            <a:off x="5609762" y="1254376"/>
            <a:ext cx="425095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не указанные в заявлении о внесудебном банкротстве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возникшие в период процедуры внесудебного банкротства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возмещению вреда, причиненного жизни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или здоровью, морального вреда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уплате алиментов (но они учитываются в общей сумме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долга для подачи заявления)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иные требования, неразрывно связанные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 личностью кредитора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6240DB1-F904-43C3-8DEF-B538FA48DDB1}"/>
              </a:ext>
            </a:extLst>
          </p:cNvPr>
          <p:cNvSpPr/>
          <p:nvPr/>
        </p:nvSpPr>
        <p:spPr>
          <a:xfrm>
            <a:off x="1947869" y="1920160"/>
            <a:ext cx="61912" cy="1610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42D54EA7-8D79-4A7D-9A76-511E0BED5460}"/>
              </a:ext>
            </a:extLst>
          </p:cNvPr>
          <p:cNvSpPr/>
          <p:nvPr/>
        </p:nvSpPr>
        <p:spPr>
          <a:xfrm>
            <a:off x="2054690" y="1869281"/>
            <a:ext cx="61912" cy="2119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2C7C3256-6178-48F7-BDBE-E19C6FD7C3EB}"/>
              </a:ext>
            </a:extLst>
          </p:cNvPr>
          <p:cNvSpPr/>
          <p:nvPr/>
        </p:nvSpPr>
        <p:spPr>
          <a:xfrm>
            <a:off x="2161513" y="1792187"/>
            <a:ext cx="61912" cy="289027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04C600B1-F5A0-4689-AFB4-B95A214B5F75}"/>
              </a:ext>
            </a:extLst>
          </p:cNvPr>
          <p:cNvSpPr/>
          <p:nvPr/>
        </p:nvSpPr>
        <p:spPr>
          <a:xfrm>
            <a:off x="2268335" y="1742660"/>
            <a:ext cx="61912" cy="3385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D4ADFAAD-D325-4378-8F27-3634C3351291}"/>
              </a:ext>
            </a:extLst>
          </p:cNvPr>
          <p:cNvSpPr/>
          <p:nvPr/>
        </p:nvSpPr>
        <p:spPr>
          <a:xfrm>
            <a:off x="2375156" y="1678781"/>
            <a:ext cx="61912" cy="4024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12FF5F08-FBE2-4D8C-A4FD-C4751D2C474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80E4B7-A6FA-C5E1-B0DF-244C23F902E9}"/>
              </a:ext>
            </a:extLst>
          </p:cNvPr>
          <p:cNvSpPr txBox="1"/>
          <p:nvPr/>
        </p:nvSpPr>
        <p:spPr bwMode="auto">
          <a:xfrm>
            <a:off x="9629358" y="26073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549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при наличии оконченного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исполнительного производства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D276A52-B748-44B1-86C4-DEA9FB7C6A61}"/>
              </a:ext>
            </a:extLst>
          </p:cNvPr>
          <p:cNvCxnSpPr>
            <a:cxnSpLocks/>
          </p:cNvCxnSpPr>
          <p:nvPr/>
        </p:nvCxnSpPr>
        <p:spPr>
          <a:xfrm flipH="1">
            <a:off x="1424937" y="2573720"/>
            <a:ext cx="0" cy="3206061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15935D-192D-4022-A7D3-25ABD08C48DD}"/>
              </a:ext>
            </a:extLst>
          </p:cNvPr>
          <p:cNvSpPr txBox="1"/>
          <p:nvPr/>
        </p:nvSpPr>
        <p:spPr>
          <a:xfrm>
            <a:off x="1851283" y="2238983"/>
            <a:ext cx="2550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о признании банкротом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в МФЦ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641D577-665F-4769-BF96-ED24977AEABF}"/>
              </a:ext>
            </a:extLst>
          </p:cNvPr>
          <p:cNvSpPr/>
          <p:nvPr/>
        </p:nvSpPr>
        <p:spPr>
          <a:xfrm>
            <a:off x="5269927" y="2206485"/>
            <a:ext cx="41778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К заявлению приложите список </a:t>
            </a:r>
            <a:r>
              <a:rPr lang="ru-RU" sz="12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ru-RU" sz="1200" dirty="0">
              <a:ln w="3175">
                <a:noFill/>
              </a:ln>
              <a:latin typeface="Montserrat" pitchFamily="2" charset="-5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Форму заявления можно скачать по </a:t>
            </a:r>
            <a:r>
              <a:rPr lang="en-US" sz="1200" i="1" dirty="0">
                <a:ln w="3175">
                  <a:noFill/>
                </a:ln>
                <a:latin typeface="Montserrat" pitchFamily="2" charset="-52"/>
              </a:rPr>
              <a:t>QR</a:t>
            </a: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-коду </a:t>
            </a:r>
            <a:br>
              <a:rPr lang="ru-RU" sz="1200" i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на последней странице брошюры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36CF2D-66D9-4DA9-B6F1-9F972D576148}"/>
              </a:ext>
            </a:extLst>
          </p:cNvPr>
          <p:cNvSpPr txBox="1"/>
          <p:nvPr/>
        </p:nvSpPr>
        <p:spPr>
          <a:xfrm>
            <a:off x="1828748" y="3846000"/>
            <a:ext cx="3186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сведений</a:t>
            </a:r>
            <a:r>
              <a:rPr lang="en-US" sz="1200" b="1" dirty="0">
                <a:latin typeface="Montserrat" pitchFamily="2" charset="-52"/>
              </a:rPr>
              <a:t> </a:t>
            </a:r>
            <a:r>
              <a:rPr lang="ru-RU" sz="1200" b="1" dirty="0">
                <a:latin typeface="Montserrat" pitchFamily="2" charset="-52"/>
              </a:rPr>
              <a:t>о возбуждении процедуры банкротства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A3B1F79-B5F1-4D40-909F-96524FF626AB}"/>
              </a:ext>
            </a:extLst>
          </p:cNvPr>
          <p:cNvSpPr txBox="1"/>
          <p:nvPr/>
        </p:nvSpPr>
        <p:spPr>
          <a:xfrm>
            <a:off x="1714543" y="5563324"/>
            <a:ext cx="34810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B5B8667-EAF3-4F59-990D-D9E4840FAE74}"/>
              </a:ext>
            </a:extLst>
          </p:cNvPr>
          <p:cNvSpPr txBox="1"/>
          <p:nvPr/>
        </p:nvSpPr>
        <p:spPr>
          <a:xfrm>
            <a:off x="5269927" y="5416408"/>
            <a:ext cx="4177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2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автоматически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процедура завершается, гражданин освобождается от дальнейшего исполнения требований кредиторов, указанных в заявлении о признании его банкротом во внесудебном порядке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4565EC0-9C82-4D4B-8584-9BA568F5A857}"/>
              </a:ext>
            </a:extLst>
          </p:cNvPr>
          <p:cNvSpPr txBox="1"/>
          <p:nvPr/>
        </p:nvSpPr>
        <p:spPr>
          <a:xfrm>
            <a:off x="5269926" y="3813454"/>
            <a:ext cx="4283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br>
              <a:rPr lang="ru-RU" sz="1200" dirty="0">
                <a:ln w="3175">
                  <a:noFill/>
                </a:ln>
                <a:latin typeface="Montserrat" pitchFamily="2" charset="-52"/>
              </a:rPr>
            </a:b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4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рабочих дней сведения</a:t>
            </a: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о возбуждении процедуры размещаются в ЕФРСБ*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338D667F-B43D-4AE2-8C15-70E76ACC3C92}"/>
              </a:ext>
            </a:extLst>
          </p:cNvPr>
          <p:cNvSpPr/>
          <p:nvPr/>
        </p:nvSpPr>
        <p:spPr>
          <a:xfrm>
            <a:off x="1178124" y="2278325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A15B2E8C-A1F1-416C-AB90-5CD189156FD2}"/>
              </a:ext>
            </a:extLst>
          </p:cNvPr>
          <p:cNvSpPr txBox="1">
            <a:spLocks/>
          </p:cNvSpPr>
          <p:nvPr/>
        </p:nvSpPr>
        <p:spPr>
          <a:xfrm>
            <a:off x="1219209" y="2200189"/>
            <a:ext cx="411459" cy="5816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19534D1-12DB-40A4-A13E-2567DE5A5497}"/>
              </a:ext>
            </a:extLst>
          </p:cNvPr>
          <p:cNvSpPr/>
          <p:nvPr/>
        </p:nvSpPr>
        <p:spPr>
          <a:xfrm>
            <a:off x="1178124" y="3890771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41A49EA8-EFF4-4380-9037-A249924A0599}"/>
              </a:ext>
            </a:extLst>
          </p:cNvPr>
          <p:cNvSpPr txBox="1">
            <a:spLocks/>
          </p:cNvSpPr>
          <p:nvPr/>
        </p:nvSpPr>
        <p:spPr>
          <a:xfrm>
            <a:off x="1269677" y="3471532"/>
            <a:ext cx="329572" cy="919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1CCB4065-915C-454F-B40D-D6864F07A43A}"/>
              </a:ext>
            </a:extLst>
          </p:cNvPr>
          <p:cNvSpPr/>
          <p:nvPr/>
        </p:nvSpPr>
        <p:spPr>
          <a:xfrm>
            <a:off x="1178124" y="548438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128BE931-38CE-4901-B5EC-277DEC63CD0C}"/>
              </a:ext>
            </a:extLst>
          </p:cNvPr>
          <p:cNvSpPr txBox="1">
            <a:spLocks/>
          </p:cNvSpPr>
          <p:nvPr/>
        </p:nvSpPr>
        <p:spPr>
          <a:xfrm>
            <a:off x="1228734" y="5016053"/>
            <a:ext cx="411459" cy="978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28" name="Скругленный прямоугольник 45">
            <a:extLst>
              <a:ext uri="{FF2B5EF4-FFF2-40B4-BE49-F238E27FC236}">
                <a16:creationId xmlns="" xmlns:a16="http://schemas.microsoft.com/office/drawing/2014/main" id="{4C61E27C-8698-4C79-9548-D13D0F8E076A}"/>
              </a:ext>
            </a:extLst>
          </p:cNvPr>
          <p:cNvSpPr/>
          <p:nvPr/>
        </p:nvSpPr>
        <p:spPr>
          <a:xfrm>
            <a:off x="521496" y="4266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4CA220F4-F61E-4CB9-90A6-741F77718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4807"/>
          <a:stretch>
            <a:fillRect/>
          </a:stretch>
        </p:blipFill>
        <p:spPr>
          <a:xfrm>
            <a:off x="598159" y="366672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23D1473F-A588-4EA2-98C3-B6FC20D53356}"/>
              </a:ext>
            </a:extLst>
          </p:cNvPr>
          <p:cNvCxnSpPr>
            <a:cxnSpLocks/>
          </p:cNvCxnSpPr>
          <p:nvPr/>
        </p:nvCxnSpPr>
        <p:spPr>
          <a:xfrm>
            <a:off x="5189693" y="2278326"/>
            <a:ext cx="0" cy="84587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E9FA5DC4-74B3-40EF-8C92-03E64BA58BCF}"/>
              </a:ext>
            </a:extLst>
          </p:cNvPr>
          <p:cNvCxnSpPr>
            <a:cxnSpLocks/>
          </p:cNvCxnSpPr>
          <p:nvPr/>
        </p:nvCxnSpPr>
        <p:spPr>
          <a:xfrm>
            <a:off x="5189693" y="3871898"/>
            <a:ext cx="0" cy="519303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CA25E3F7-0CAA-4143-8FEC-1EF465D844F0}"/>
              </a:ext>
            </a:extLst>
          </p:cNvPr>
          <p:cNvCxnSpPr>
            <a:cxnSpLocks/>
          </p:cNvCxnSpPr>
          <p:nvPr/>
        </p:nvCxnSpPr>
        <p:spPr>
          <a:xfrm>
            <a:off x="5189693" y="5484387"/>
            <a:ext cx="0" cy="878314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996C480-96ED-4EDA-8756-0319A7A2BD35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7A265CB-5B28-49C9-A77F-ABEDD22A0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598156" y="369345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C9DD8B9B-81F2-0EC4-E16D-1630295266F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44EFCB-20A7-7F14-58F2-CAC171F3397D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08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C5AA2732-5B5C-4414-83DD-56350F705A27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="" xmlns:a16="http://schemas.microsoft.com/office/drawing/2014/main" id="{CA4BABDD-3B2D-4B04-B57D-2E035F3CBAAB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948A428-4610-4586-8209-E5B38822FAF6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32D986A9-4BF3-4579-929C-5B801F961870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="" xmlns:a16="http://schemas.microsoft.com/office/drawing/2014/main" id="{30F5A711-587B-4C40-BD37-72AAA9C59DE3}"/>
              </a:ext>
            </a:extLst>
          </p:cNvPr>
          <p:cNvSpPr/>
          <p:nvPr/>
        </p:nvSpPr>
        <p:spPr>
          <a:xfrm>
            <a:off x="527584" y="413047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6130FF4-FAF2-473B-B6B0-867CE7100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7984"/>
          <a:stretch>
            <a:fillRect/>
          </a:stretch>
        </p:blipFill>
        <p:spPr>
          <a:xfrm>
            <a:off x="598159" y="356209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0E0A8FD1-584C-483D-BE04-517ED3757BC0}"/>
              </a:ext>
            </a:extLst>
          </p:cNvPr>
          <p:cNvCxnSpPr/>
          <p:nvPr/>
        </p:nvCxnSpPr>
        <p:spPr>
          <a:xfrm flipV="1">
            <a:off x="1114254" y="4665309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836E86EF-C06E-4EFB-ACD1-F91433A34308}"/>
              </a:ext>
            </a:extLst>
          </p:cNvPr>
          <p:cNvCxnSpPr>
            <a:cxnSpLocks/>
          </p:cNvCxnSpPr>
          <p:nvPr/>
        </p:nvCxnSpPr>
        <p:spPr>
          <a:xfrm flipV="1">
            <a:off x="1114425" y="7005348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9B8BC1-AF7E-48C8-9AED-CED938C59AE9}"/>
              </a:ext>
            </a:extLst>
          </p:cNvPr>
          <p:cNvSpPr txBox="1"/>
          <p:nvPr/>
        </p:nvSpPr>
        <p:spPr>
          <a:xfrm>
            <a:off x="1518046" y="2383421"/>
            <a:ext cx="4109483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 или орган, назначивший пенсию: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получении пенсии или срочной пенсионной выплаты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B45E44-E15F-4BFB-907A-D5EA3277F1C7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E8093E3-CD08-4166-8766-4EECE5DC76F9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E68E9A3-843F-46CB-92E5-66A6A1AD728C}"/>
              </a:ext>
            </a:extLst>
          </p:cNvPr>
          <p:cNvSpPr txBox="1"/>
          <p:nvPr/>
        </p:nvSpPr>
        <p:spPr>
          <a:xfrm>
            <a:off x="1518785" y="5720247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DE921D3A-07DC-4195-A8AA-00F36C81FE53}"/>
              </a:ext>
            </a:extLst>
          </p:cNvPr>
          <p:cNvCxnSpPr>
            <a:cxnSpLocks/>
          </p:cNvCxnSpPr>
          <p:nvPr/>
        </p:nvCxnSpPr>
        <p:spPr>
          <a:xfrm>
            <a:off x="1158988" y="4696507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A86451D-1067-43A0-8874-6D81101972E5}"/>
              </a:ext>
            </a:extLst>
          </p:cNvPr>
          <p:cNvSpPr txBox="1"/>
          <p:nvPr/>
        </p:nvSpPr>
        <p:spPr>
          <a:xfrm>
            <a:off x="1518785" y="4932313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BBC71A7-A36D-4C4F-93B5-3E9B5F5EEFD0}"/>
              </a:ext>
            </a:extLst>
          </p:cNvPr>
          <p:cNvSpPr txBox="1"/>
          <p:nvPr/>
        </p:nvSpPr>
        <p:spPr>
          <a:xfrm>
            <a:off x="6555214" y="4942994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F218DD3-AB85-4E42-AAD6-D63FB9441C35}"/>
              </a:ext>
            </a:extLst>
          </p:cNvPr>
          <p:cNvSpPr txBox="1"/>
          <p:nvPr/>
        </p:nvSpPr>
        <p:spPr>
          <a:xfrm>
            <a:off x="6568749" y="5298225"/>
            <a:ext cx="32905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E48CE30C-2EE0-4C10-A241-3CED472B547A}"/>
              </a:ext>
            </a:extLst>
          </p:cNvPr>
          <p:cNvCxnSpPr>
            <a:cxnSpLocks/>
          </p:cNvCxnSpPr>
          <p:nvPr/>
        </p:nvCxnSpPr>
        <p:spPr>
          <a:xfrm>
            <a:off x="6220567" y="4677456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7B906A-6CE7-49B3-9707-93E2198E9473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9EDE4E4-AFFF-49B2-A848-2910592B272E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432C0D1-F1D7-44CE-89E4-7B77A4DE2683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для пенсионеров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322BAF46-D5A5-438F-84BF-4C47DE2C16C2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="" xmlns:a16="http://schemas.microsoft.com/office/drawing/2014/main" id="{8F7E0E94-D5D2-4E35-B5D1-817EB12991C8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51" name="Правая круглая скобка 50">
            <a:extLst>
              <a:ext uri="{FF2B5EF4-FFF2-40B4-BE49-F238E27FC236}">
                <a16:creationId xmlns="" xmlns:a16="http://schemas.microsoft.com/office/drawing/2014/main" id="{C8C00015-CC9B-47CE-ACF3-5383BCD674EF}"/>
              </a:ext>
            </a:extLst>
          </p:cNvPr>
          <p:cNvSpPr/>
          <p:nvPr/>
        </p:nvSpPr>
        <p:spPr>
          <a:xfrm rot="10800000">
            <a:off x="576741" y="4696507"/>
            <a:ext cx="537513" cy="2339585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05A9CB48-FF1A-4FEF-9BB1-56AA101DE66C}"/>
              </a:ext>
            </a:extLst>
          </p:cNvPr>
          <p:cNvSpPr/>
          <p:nvPr/>
        </p:nvSpPr>
        <p:spPr>
          <a:xfrm>
            <a:off x="92209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="" xmlns:a16="http://schemas.microsoft.com/office/drawing/2014/main" id="{A10F15EC-B995-4A13-A63D-0D04E94B508B}"/>
              </a:ext>
            </a:extLst>
          </p:cNvPr>
          <p:cNvSpPr txBox="1">
            <a:spLocks/>
          </p:cNvSpPr>
          <p:nvPr/>
        </p:nvSpPr>
        <p:spPr>
          <a:xfrm>
            <a:off x="96318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C8775211-998C-467E-B014-F0A6047E17DA}"/>
              </a:ext>
            </a:extLst>
          </p:cNvPr>
          <p:cNvSpPr/>
          <p:nvPr/>
        </p:nvSpPr>
        <p:spPr>
          <a:xfrm>
            <a:off x="597034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9" name="Заголовок 1">
            <a:extLst>
              <a:ext uri="{FF2B5EF4-FFF2-40B4-BE49-F238E27FC236}">
                <a16:creationId xmlns="" xmlns:a16="http://schemas.microsoft.com/office/drawing/2014/main" id="{3C7EE4CA-B872-4675-99EC-03B93C2ECCE0}"/>
              </a:ext>
            </a:extLst>
          </p:cNvPr>
          <p:cNvSpPr txBox="1">
            <a:spLocks/>
          </p:cNvSpPr>
          <p:nvPr/>
        </p:nvSpPr>
        <p:spPr>
          <a:xfrm>
            <a:off x="601143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0" name="Правая круглая скобка 59">
            <a:extLst>
              <a:ext uri="{FF2B5EF4-FFF2-40B4-BE49-F238E27FC236}">
                <a16:creationId xmlns="" xmlns:a16="http://schemas.microsoft.com/office/drawing/2014/main" id="{849BB661-8199-4425-8D8E-8E020B8E8430}"/>
              </a:ext>
            </a:extLst>
          </p:cNvPr>
          <p:cNvSpPr/>
          <p:nvPr/>
        </p:nvSpPr>
        <p:spPr>
          <a:xfrm>
            <a:off x="9333061" y="1544175"/>
            <a:ext cx="537513" cy="3121129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DD13076B-2A1B-4CB8-A49A-44A7A523D05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="" xmlns:a16="http://schemas.microsoft.com/office/drawing/2014/main" id="{1DFC9772-0EAF-47B6-84BB-2630D95166B9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3478D7F4-300C-3974-D68B-9DEA96F6A7F9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118615-0385-4DEF-4271-AA70CDE58521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8708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C5AA2732-5B5C-4414-83DD-56350F705A27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="" xmlns:a16="http://schemas.microsoft.com/office/drawing/2014/main" id="{CA4BABDD-3B2D-4B04-B57D-2E035F3CBAAB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948A428-4610-4586-8209-E5B38822FAF6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32D986A9-4BF3-4579-929C-5B801F961870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="" xmlns:a16="http://schemas.microsoft.com/office/drawing/2014/main" id="{30F5A711-587B-4C40-BD37-72AAA9C59DE3}"/>
              </a:ext>
            </a:extLst>
          </p:cNvPr>
          <p:cNvSpPr/>
          <p:nvPr/>
        </p:nvSpPr>
        <p:spPr>
          <a:xfrm>
            <a:off x="527584" y="413047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0E0A8FD1-584C-483D-BE04-517ED3757BC0}"/>
              </a:ext>
            </a:extLst>
          </p:cNvPr>
          <p:cNvCxnSpPr/>
          <p:nvPr/>
        </p:nvCxnSpPr>
        <p:spPr>
          <a:xfrm flipV="1">
            <a:off x="1114254" y="4665309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836E86EF-C06E-4EFB-ACD1-F91433A34308}"/>
              </a:ext>
            </a:extLst>
          </p:cNvPr>
          <p:cNvCxnSpPr>
            <a:cxnSpLocks/>
          </p:cNvCxnSpPr>
          <p:nvPr/>
        </p:nvCxnSpPr>
        <p:spPr>
          <a:xfrm flipV="1">
            <a:off x="1114425" y="7005348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9B8BC1-AF7E-48C8-9AED-CED938C59AE9}"/>
              </a:ext>
            </a:extLst>
          </p:cNvPr>
          <p:cNvSpPr txBox="1"/>
          <p:nvPr/>
        </p:nvSpPr>
        <p:spPr>
          <a:xfrm>
            <a:off x="1518046" y="2383421"/>
            <a:ext cx="410948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 smtClean="0">
                <a:ln w="3175">
                  <a:noFill/>
                </a:ln>
                <a:latin typeface="Montserrat" pitchFamily="2" charset="-52"/>
              </a:rPr>
              <a:t>Военное ведомство: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об участии в специальной военной операции 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 smtClean="0">
                <a:ln w="3175">
                  <a:noFill/>
                </a:ln>
                <a:latin typeface="Montserrat" pitchFamily="2" charset="-52"/>
              </a:rPr>
              <a:t>ФССП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частично. Справка должна быть выдана </a:t>
            </a:r>
            <a:r>
              <a:rPr lang="ru-RU" sz="1100" b="1" dirty="0" smtClean="0">
                <a:latin typeface="Montserrat" pitchFamily="2" charset="-52"/>
              </a:rPr>
              <a:t>не </a:t>
            </a:r>
            <a:r>
              <a:rPr lang="ru-RU" sz="1100" b="1" dirty="0">
                <a:latin typeface="Montserrat" pitchFamily="2" charset="-52"/>
              </a:rPr>
              <a:t>ранее, </a:t>
            </a:r>
            <a:r>
              <a:rPr lang="ru-RU" sz="1100" b="1" dirty="0" smtClean="0">
                <a:latin typeface="Montserrat" pitchFamily="2" charset="-52"/>
              </a:rPr>
              <a:t>чем </a:t>
            </a:r>
            <a:r>
              <a:rPr lang="ru-RU" sz="1100" b="1" dirty="0">
                <a:latin typeface="Montserrat" pitchFamily="2" charset="-52"/>
              </a:rPr>
              <a:t>за </a:t>
            </a:r>
            <a:r>
              <a:rPr lang="ru-RU" sz="1400" b="1" dirty="0">
                <a:latin typeface="Montserrat" pitchFamily="2" charset="-52"/>
              </a:rPr>
              <a:t>3 </a:t>
            </a:r>
            <a:r>
              <a:rPr lang="ru-RU" sz="1100" b="1" dirty="0">
                <a:latin typeface="Montserrat" pitchFamily="2" charset="-52"/>
              </a:rPr>
              <a:t>месяца до </a:t>
            </a:r>
            <a:r>
              <a:rPr lang="ru-RU" sz="1100" b="1" dirty="0" smtClean="0">
                <a:latin typeface="Montserrat" pitchFamily="2" charset="-52"/>
              </a:rPr>
              <a:t>обращения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B45E44-E15F-4BFB-907A-D5EA3277F1C7}"/>
              </a:ext>
            </a:extLst>
          </p:cNvPr>
          <p:cNvSpPr txBox="1"/>
          <p:nvPr/>
        </p:nvSpPr>
        <p:spPr>
          <a:xfrm>
            <a:off x="1531700" y="1895227"/>
            <a:ext cx="4109482" cy="2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</a:t>
            </a:r>
            <a:r>
              <a:rPr lang="ru-RU" sz="1200" b="1" dirty="0" smtClean="0">
                <a:latin typeface="Montserrat" pitchFamily="2" charset="-52"/>
              </a:rPr>
              <a:t>справки: 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E8093E3-CD08-4166-8766-4EECE5DC76F9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E68E9A3-843F-46CB-92E5-66A6A1AD728C}"/>
              </a:ext>
            </a:extLst>
          </p:cNvPr>
          <p:cNvSpPr txBox="1"/>
          <p:nvPr/>
        </p:nvSpPr>
        <p:spPr>
          <a:xfrm>
            <a:off x="1518785" y="5720247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DE921D3A-07DC-4195-A8AA-00F36C81FE53}"/>
              </a:ext>
            </a:extLst>
          </p:cNvPr>
          <p:cNvCxnSpPr>
            <a:cxnSpLocks/>
          </p:cNvCxnSpPr>
          <p:nvPr/>
        </p:nvCxnSpPr>
        <p:spPr>
          <a:xfrm>
            <a:off x="1158988" y="4696507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A86451D-1067-43A0-8874-6D81101972E5}"/>
              </a:ext>
            </a:extLst>
          </p:cNvPr>
          <p:cNvSpPr txBox="1"/>
          <p:nvPr/>
        </p:nvSpPr>
        <p:spPr>
          <a:xfrm>
            <a:off x="1518785" y="4932313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BBC71A7-A36D-4C4F-93B5-3E9B5F5EEFD0}"/>
              </a:ext>
            </a:extLst>
          </p:cNvPr>
          <p:cNvSpPr txBox="1"/>
          <p:nvPr/>
        </p:nvSpPr>
        <p:spPr>
          <a:xfrm>
            <a:off x="6555214" y="4942994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F218DD3-AB85-4E42-AAD6-D63FB9441C35}"/>
              </a:ext>
            </a:extLst>
          </p:cNvPr>
          <p:cNvSpPr txBox="1"/>
          <p:nvPr/>
        </p:nvSpPr>
        <p:spPr>
          <a:xfrm>
            <a:off x="6568749" y="5298225"/>
            <a:ext cx="32905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E48CE30C-2EE0-4C10-A241-3CED472B547A}"/>
              </a:ext>
            </a:extLst>
          </p:cNvPr>
          <p:cNvCxnSpPr>
            <a:cxnSpLocks/>
          </p:cNvCxnSpPr>
          <p:nvPr/>
        </p:nvCxnSpPr>
        <p:spPr>
          <a:xfrm>
            <a:off x="6220567" y="4677456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7B906A-6CE7-49B3-9707-93E2198E9473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9EDE4E4-AFFF-49B2-A848-2910592B272E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432C0D1-F1D7-44CE-89E4-7B77A4DE2683}"/>
              </a:ext>
            </a:extLst>
          </p:cNvPr>
          <p:cNvSpPr txBox="1"/>
          <p:nvPr/>
        </p:nvSpPr>
        <p:spPr>
          <a:xfrm>
            <a:off x="1970819" y="451442"/>
            <a:ext cx="616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для </a:t>
            </a:r>
            <a:r>
              <a:rPr lang="ru-RU" sz="1600" b="1" dirty="0" smtClean="0">
                <a:latin typeface="Montserrat ExtraBold" pitchFamily="2" charset="-52"/>
              </a:rPr>
              <a:t>граждан, участвующих (участвовавших) </a:t>
            </a:r>
            <a:br>
              <a:rPr lang="ru-RU" sz="1600" b="1" dirty="0" smtClean="0">
                <a:latin typeface="Montserrat ExtraBold" pitchFamily="2" charset="-52"/>
              </a:rPr>
            </a:br>
            <a:r>
              <a:rPr lang="ru-RU" sz="1600" b="1" dirty="0" smtClean="0">
                <a:latin typeface="Montserrat ExtraBold" pitchFamily="2" charset="-52"/>
              </a:rPr>
              <a:t>в специальной военной операции</a:t>
            </a:r>
            <a:endParaRPr lang="ru-RU" sz="1600" b="1" dirty="0">
              <a:latin typeface="Montserrat ExtraBold" pitchFamily="2" charset="-52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322BAF46-D5A5-438F-84BF-4C47DE2C16C2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="" xmlns:a16="http://schemas.microsoft.com/office/drawing/2014/main" id="{8F7E0E94-D5D2-4E35-B5D1-817EB12991C8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51" name="Правая круглая скобка 50">
            <a:extLst>
              <a:ext uri="{FF2B5EF4-FFF2-40B4-BE49-F238E27FC236}">
                <a16:creationId xmlns="" xmlns:a16="http://schemas.microsoft.com/office/drawing/2014/main" id="{C8C00015-CC9B-47CE-ACF3-5383BCD674EF}"/>
              </a:ext>
            </a:extLst>
          </p:cNvPr>
          <p:cNvSpPr/>
          <p:nvPr/>
        </p:nvSpPr>
        <p:spPr>
          <a:xfrm rot="10800000">
            <a:off x="576741" y="4696507"/>
            <a:ext cx="537513" cy="2339585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05A9CB48-FF1A-4FEF-9BB1-56AA101DE66C}"/>
              </a:ext>
            </a:extLst>
          </p:cNvPr>
          <p:cNvSpPr/>
          <p:nvPr/>
        </p:nvSpPr>
        <p:spPr>
          <a:xfrm>
            <a:off x="92209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="" xmlns:a16="http://schemas.microsoft.com/office/drawing/2014/main" id="{A10F15EC-B995-4A13-A63D-0D04E94B508B}"/>
              </a:ext>
            </a:extLst>
          </p:cNvPr>
          <p:cNvSpPr txBox="1">
            <a:spLocks/>
          </p:cNvSpPr>
          <p:nvPr/>
        </p:nvSpPr>
        <p:spPr>
          <a:xfrm>
            <a:off x="96318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C8775211-998C-467E-B014-F0A6047E17DA}"/>
              </a:ext>
            </a:extLst>
          </p:cNvPr>
          <p:cNvSpPr/>
          <p:nvPr/>
        </p:nvSpPr>
        <p:spPr>
          <a:xfrm>
            <a:off x="597034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9" name="Заголовок 1">
            <a:extLst>
              <a:ext uri="{FF2B5EF4-FFF2-40B4-BE49-F238E27FC236}">
                <a16:creationId xmlns="" xmlns:a16="http://schemas.microsoft.com/office/drawing/2014/main" id="{3C7EE4CA-B872-4675-99EC-03B93C2ECCE0}"/>
              </a:ext>
            </a:extLst>
          </p:cNvPr>
          <p:cNvSpPr txBox="1">
            <a:spLocks/>
          </p:cNvSpPr>
          <p:nvPr/>
        </p:nvSpPr>
        <p:spPr>
          <a:xfrm>
            <a:off x="601143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0" name="Правая круглая скобка 59">
            <a:extLst>
              <a:ext uri="{FF2B5EF4-FFF2-40B4-BE49-F238E27FC236}">
                <a16:creationId xmlns="" xmlns:a16="http://schemas.microsoft.com/office/drawing/2014/main" id="{849BB661-8199-4425-8D8E-8E020B8E8430}"/>
              </a:ext>
            </a:extLst>
          </p:cNvPr>
          <p:cNvSpPr/>
          <p:nvPr/>
        </p:nvSpPr>
        <p:spPr>
          <a:xfrm>
            <a:off x="9333061" y="1544175"/>
            <a:ext cx="537513" cy="3121129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DD13076B-2A1B-4CB8-A49A-44A7A523D05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="" xmlns:a16="http://schemas.microsoft.com/office/drawing/2014/main" id="{1DFC9772-0EAF-47B6-84BB-2630D95166B9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3478D7F4-300C-3974-D68B-9DEA96F6A7F9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118615-0385-4DEF-4271-AA70CDE58521}"/>
              </a:ext>
            </a:extLst>
          </p:cNvPr>
          <p:cNvSpPr txBox="1"/>
          <p:nvPr/>
        </p:nvSpPr>
        <p:spPr bwMode="auto">
          <a:xfrm>
            <a:off x="9629358" y="26073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7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ECEA95B-F49F-4FCA-909D-030CBB3569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1441" r="15663" b="-1441"/>
          <a:stretch/>
        </p:blipFill>
        <p:spPr>
          <a:xfrm>
            <a:off x="589023" y="341468"/>
            <a:ext cx="1296000" cy="1322164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30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2E6B4341-F582-4FCD-93C8-0C187386DA5C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C4E362B5-3125-4CF3-A611-B4A736A14C86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D6C583BE-17E0-4229-96C9-59F065446252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E54E1435-2B2D-4B20-90D3-004156410DD3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C8EC5158-12A5-412B-840D-D0512F06B9B9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="" xmlns:a16="http://schemas.microsoft.com/office/drawing/2014/main" id="{4637E3B8-A7D1-486D-864F-28BD311B49F6}"/>
              </a:ext>
            </a:extLst>
          </p:cNvPr>
          <p:cNvSpPr/>
          <p:nvPr/>
        </p:nvSpPr>
        <p:spPr>
          <a:xfrm>
            <a:off x="521496" y="394219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D944DD9-B28C-441B-82DF-CCCF910ED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4191"/>
          <a:stretch>
            <a:fillRect/>
          </a:stretch>
        </p:blipFill>
        <p:spPr>
          <a:xfrm>
            <a:off x="592754" y="339121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29558C6-0018-4F0A-A670-7176B42C98C4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лиц,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получающих пособие на ребенка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FF733B0D-B710-4ABC-AA90-6A1F2281CAAC}"/>
              </a:ext>
            </a:extLst>
          </p:cNvPr>
          <p:cNvCxnSpPr/>
          <p:nvPr/>
        </p:nvCxnSpPr>
        <p:spPr>
          <a:xfrm flipV="1">
            <a:off x="1114254" y="48209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DA1F1A17-0C35-4B77-8571-625BE90D1EB6}"/>
              </a:ext>
            </a:extLst>
          </p:cNvPr>
          <p:cNvCxnSpPr>
            <a:cxnSpLocks/>
          </p:cNvCxnSpPr>
          <p:nvPr/>
        </p:nvCxnSpPr>
        <p:spPr>
          <a:xfrm flipV="1">
            <a:off x="1114252" y="7014523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1C93CEC-5657-4F23-A730-1EFAF1AE408C}"/>
              </a:ext>
            </a:extLst>
          </p:cNvPr>
          <p:cNvSpPr txBox="1"/>
          <p:nvPr/>
        </p:nvSpPr>
        <p:spPr>
          <a:xfrm>
            <a:off x="1518046" y="2383421"/>
            <a:ext cx="41094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том, что гражданин является получателем ежемесячного пособия в связи с рождением и воспитанием ребенка 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9F53CB8-BD40-40E2-8B43-EEF444463D0A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11F91C3-8C02-4053-AF44-CFC7552BEBDC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C381B0E-8CB1-4916-A0F8-9524AA92FC25}"/>
              </a:ext>
            </a:extLst>
          </p:cNvPr>
          <p:cNvSpPr txBox="1"/>
          <p:nvPr/>
        </p:nvSpPr>
        <p:spPr>
          <a:xfrm>
            <a:off x="1518785" y="58758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AC81977D-1930-4811-94FD-9C76BA808675}"/>
              </a:ext>
            </a:extLst>
          </p:cNvPr>
          <p:cNvCxnSpPr>
            <a:cxnSpLocks/>
          </p:cNvCxnSpPr>
          <p:nvPr/>
        </p:nvCxnSpPr>
        <p:spPr>
          <a:xfrm>
            <a:off x="1158988" y="48521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10BCC19-0ADF-4427-AB23-718EF2E4AF67}"/>
              </a:ext>
            </a:extLst>
          </p:cNvPr>
          <p:cNvSpPr txBox="1"/>
          <p:nvPr/>
        </p:nvSpPr>
        <p:spPr>
          <a:xfrm>
            <a:off x="1518785" y="50879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E0DC3D6-BC47-4522-A105-76F802C6A181}"/>
              </a:ext>
            </a:extLst>
          </p:cNvPr>
          <p:cNvSpPr txBox="1"/>
          <p:nvPr/>
        </p:nvSpPr>
        <p:spPr>
          <a:xfrm>
            <a:off x="6555214" y="50986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0984218-85C9-46F5-8EA0-5AC4F0658722}"/>
              </a:ext>
            </a:extLst>
          </p:cNvPr>
          <p:cNvSpPr txBox="1"/>
          <p:nvPr/>
        </p:nvSpPr>
        <p:spPr>
          <a:xfrm>
            <a:off x="6568749" y="54538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5EFA0BB3-2B3D-4B10-94AF-15C6BB8E1DEB}"/>
              </a:ext>
            </a:extLst>
          </p:cNvPr>
          <p:cNvCxnSpPr>
            <a:cxnSpLocks/>
          </p:cNvCxnSpPr>
          <p:nvPr/>
        </p:nvCxnSpPr>
        <p:spPr>
          <a:xfrm>
            <a:off x="6220567" y="48330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E895DC3-3918-49E8-A6BB-7C51EB47B8C7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208FB74-CBC4-4CF4-BF9B-D83D94650EDD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F74FF022-20A8-4DD5-98F6-28857799F31B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="" xmlns:a16="http://schemas.microsoft.com/office/drawing/2014/main" id="{22144117-BDBE-47DB-A34F-B013877A8D25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6" name="Правая круглая скобка 65">
            <a:extLst>
              <a:ext uri="{FF2B5EF4-FFF2-40B4-BE49-F238E27FC236}">
                <a16:creationId xmlns="" xmlns:a16="http://schemas.microsoft.com/office/drawing/2014/main" id="{EB5A015A-485C-44C6-88A4-76AF967BB836}"/>
              </a:ext>
            </a:extLst>
          </p:cNvPr>
          <p:cNvSpPr/>
          <p:nvPr/>
        </p:nvSpPr>
        <p:spPr>
          <a:xfrm rot="10800000">
            <a:off x="576739" y="4852149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8EAA60B5-AA2E-48B3-ADDB-0D31E8C50669}"/>
              </a:ext>
            </a:extLst>
          </p:cNvPr>
          <p:cNvSpPr/>
          <p:nvPr/>
        </p:nvSpPr>
        <p:spPr>
          <a:xfrm>
            <a:off x="92209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9" name="Заголовок 1">
            <a:extLst>
              <a:ext uri="{FF2B5EF4-FFF2-40B4-BE49-F238E27FC236}">
                <a16:creationId xmlns="" xmlns:a16="http://schemas.microsoft.com/office/drawing/2014/main" id="{08F79BCF-5385-4BFC-B616-C679B09858F4}"/>
              </a:ext>
            </a:extLst>
          </p:cNvPr>
          <p:cNvSpPr txBox="1">
            <a:spLocks/>
          </p:cNvSpPr>
          <p:nvPr/>
        </p:nvSpPr>
        <p:spPr>
          <a:xfrm>
            <a:off x="96318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F5833709-9CCF-4F42-9C39-2F1070C38732}"/>
              </a:ext>
            </a:extLst>
          </p:cNvPr>
          <p:cNvSpPr/>
          <p:nvPr/>
        </p:nvSpPr>
        <p:spPr>
          <a:xfrm>
            <a:off x="597034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="" xmlns:a16="http://schemas.microsoft.com/office/drawing/2014/main" id="{7E002EA1-66B5-425D-8890-957DFFD09141}"/>
              </a:ext>
            </a:extLst>
          </p:cNvPr>
          <p:cNvSpPr txBox="1">
            <a:spLocks/>
          </p:cNvSpPr>
          <p:nvPr/>
        </p:nvSpPr>
        <p:spPr>
          <a:xfrm>
            <a:off x="601143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73" name="Правая круглая скобка 72">
            <a:extLst>
              <a:ext uri="{FF2B5EF4-FFF2-40B4-BE49-F238E27FC236}">
                <a16:creationId xmlns="" xmlns:a16="http://schemas.microsoft.com/office/drawing/2014/main" id="{A0FBAFDB-C0C1-4EF5-9792-8E375767FE68}"/>
              </a:ext>
            </a:extLst>
          </p:cNvPr>
          <p:cNvSpPr/>
          <p:nvPr/>
        </p:nvSpPr>
        <p:spPr>
          <a:xfrm>
            <a:off x="9333061" y="1544174"/>
            <a:ext cx="537513" cy="3276777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="" xmlns:a16="http://schemas.microsoft.com/office/drawing/2014/main" id="{20B82DD0-206E-477D-B077-12A0CF2547C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="" xmlns:a16="http://schemas.microsoft.com/office/drawing/2014/main" id="{2FECD9AC-1256-4F4B-81B9-A1C84B2D0D41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500A38FD-AF4A-94CA-920D-C77D76B1E4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D79308-5B41-1B40-177F-A06295EE6354}"/>
              </a:ext>
            </a:extLst>
          </p:cNvPr>
          <p:cNvSpPr txBox="1"/>
          <p:nvPr/>
        </p:nvSpPr>
        <p:spPr bwMode="auto">
          <a:xfrm>
            <a:off x="9629358" y="26073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4989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="" xmlns:a16="http://schemas.microsoft.com/office/drawing/2014/main" id="{0D62043F-90E0-4C44-BD98-2A3AEB3BE919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D9B5C421-A2C3-47CF-91B9-2CC16C6650E1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E5716DA9-359A-4FF7-A334-DBD9CCEDD941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94BBFD27-6014-4B4F-B26C-8297EDAB8EA8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245D9687-C3FC-4BCF-A5CA-A89C8CF637B4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45">
            <a:extLst>
              <a:ext uri="{FF2B5EF4-FFF2-40B4-BE49-F238E27FC236}">
                <a16:creationId xmlns="" xmlns:a16="http://schemas.microsoft.com/office/drawing/2014/main" id="{13FDC923-8DEA-4474-B8F9-1EA867E77779}"/>
              </a:ext>
            </a:extLst>
          </p:cNvPr>
          <p:cNvSpPr/>
          <p:nvPr/>
        </p:nvSpPr>
        <p:spPr>
          <a:xfrm>
            <a:off x="534359" y="3982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950E8D8F-CF0F-4080-82A9-6671F183B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607521" y="343127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71FC4C7-7CB2-4A0A-ADBD-A89A024E0810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</a:t>
            </a:r>
            <a:r>
              <a:rPr lang="ru-RU" sz="1600" b="1" dirty="0" smtClean="0">
                <a:latin typeface="Montserrat ExtraBold" pitchFamily="2" charset="-52"/>
              </a:rPr>
              <a:t>лиц</a:t>
            </a:r>
            <a:r>
              <a:rPr lang="ru-RU" sz="1600" b="1" dirty="0">
                <a:latin typeface="Montserrat ExtraBold" pitchFamily="2" charset="-52"/>
              </a:rPr>
              <a:t/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с неоконченным исполнительным производством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AC7F4853-4424-4A53-8779-FBFD2A245D74}"/>
              </a:ext>
            </a:extLst>
          </p:cNvPr>
          <p:cNvCxnSpPr/>
          <p:nvPr/>
        </p:nvCxnSpPr>
        <p:spPr>
          <a:xfrm flipV="1">
            <a:off x="1114254" y="40208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8CDF7D30-5884-41D5-8554-C2E9260A3486}"/>
              </a:ext>
            </a:extLst>
          </p:cNvPr>
          <p:cNvCxnSpPr>
            <a:cxnSpLocks/>
          </p:cNvCxnSpPr>
          <p:nvPr/>
        </p:nvCxnSpPr>
        <p:spPr>
          <a:xfrm flipV="1">
            <a:off x="1114252" y="6215125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AB3321D-5154-46D2-A8A7-A13D68A21F0B}"/>
              </a:ext>
            </a:extLst>
          </p:cNvPr>
          <p:cNvSpPr txBox="1"/>
          <p:nvPr/>
        </p:nvSpPr>
        <p:spPr>
          <a:xfrm>
            <a:off x="1518046" y="2383421"/>
            <a:ext cx="410948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справка, подтверждающая, что исполнительный документ выдан 7 или более лет назад, требования по исполнительному документу </a:t>
            </a:r>
            <a:b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не исполнены или исполнены частично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ACF3828-38F2-4C65-98CF-3367575CA87C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</a:t>
            </a:r>
            <a:r>
              <a:rPr lang="ru-RU" sz="1200" b="1" dirty="0" smtClean="0">
                <a:latin typeface="Montserrat" pitchFamily="2" charset="-52"/>
              </a:rPr>
              <a:t>следующую справку </a:t>
            </a:r>
            <a:r>
              <a:rPr lang="ru-RU" sz="1200" b="1" dirty="0">
                <a:latin typeface="Montserrat" pitchFamily="2" charset="-52"/>
              </a:rPr>
              <a:t>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EA86CBD-209C-4C07-BE95-DAC0976BC5A7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полученную справку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9DF3EF6-B0E2-4B3F-AFF0-8A785B24FC88}"/>
              </a:ext>
            </a:extLst>
          </p:cNvPr>
          <p:cNvSpPr txBox="1"/>
          <p:nvPr/>
        </p:nvSpPr>
        <p:spPr>
          <a:xfrm>
            <a:off x="1518785" y="50757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8734A434-03EC-47BA-9998-BD69CE4BE48A}"/>
              </a:ext>
            </a:extLst>
          </p:cNvPr>
          <p:cNvCxnSpPr>
            <a:cxnSpLocks/>
          </p:cNvCxnSpPr>
          <p:nvPr/>
        </p:nvCxnSpPr>
        <p:spPr>
          <a:xfrm>
            <a:off x="1158988" y="40520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AFC3CE3-2C1C-4C74-B264-61564666020D}"/>
              </a:ext>
            </a:extLst>
          </p:cNvPr>
          <p:cNvSpPr txBox="1"/>
          <p:nvPr/>
        </p:nvSpPr>
        <p:spPr>
          <a:xfrm>
            <a:off x="1518785" y="42878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3FB8AA2-0E71-4465-B217-76163D4DBDD8}"/>
              </a:ext>
            </a:extLst>
          </p:cNvPr>
          <p:cNvSpPr txBox="1"/>
          <p:nvPr/>
        </p:nvSpPr>
        <p:spPr>
          <a:xfrm>
            <a:off x="6555214" y="42985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9100995-7AC7-42E2-BB32-DFD9A45D6252}"/>
              </a:ext>
            </a:extLst>
          </p:cNvPr>
          <p:cNvSpPr txBox="1"/>
          <p:nvPr/>
        </p:nvSpPr>
        <p:spPr>
          <a:xfrm>
            <a:off x="6568749" y="46537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B7C1EF7A-FAED-4AB8-89CA-522BFDFC35E6}"/>
              </a:ext>
            </a:extLst>
          </p:cNvPr>
          <p:cNvCxnSpPr>
            <a:cxnSpLocks/>
          </p:cNvCxnSpPr>
          <p:nvPr/>
        </p:nvCxnSpPr>
        <p:spPr>
          <a:xfrm>
            <a:off x="6220567" y="40329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3BCB72F-6ABF-48AD-87EF-AFC5CF658FC2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67735DD-0EEE-4444-B4A0-49205910B27C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55E7F004-5CFC-426C-A3A5-9A0276396339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="" xmlns:a16="http://schemas.microsoft.com/office/drawing/2014/main" id="{D7C916C4-55BC-415C-8F13-A47C403604AA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2" name="Правая круглая скобка 61">
            <a:extLst>
              <a:ext uri="{FF2B5EF4-FFF2-40B4-BE49-F238E27FC236}">
                <a16:creationId xmlns="" xmlns:a16="http://schemas.microsoft.com/office/drawing/2014/main" id="{F1A230CD-2099-4ABD-A7B3-2460DD038B44}"/>
              </a:ext>
            </a:extLst>
          </p:cNvPr>
          <p:cNvSpPr/>
          <p:nvPr/>
        </p:nvSpPr>
        <p:spPr>
          <a:xfrm rot="10800000">
            <a:off x="586015" y="4061928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B5ACE2D0-2574-4B27-8722-900DB18EE196}"/>
              </a:ext>
            </a:extLst>
          </p:cNvPr>
          <p:cNvSpPr/>
          <p:nvPr/>
        </p:nvSpPr>
        <p:spPr>
          <a:xfrm>
            <a:off x="92209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="" xmlns:a16="http://schemas.microsoft.com/office/drawing/2014/main" id="{02EB5A6B-4031-4D89-8AA2-9523A84A096F}"/>
              </a:ext>
            </a:extLst>
          </p:cNvPr>
          <p:cNvSpPr txBox="1">
            <a:spLocks/>
          </p:cNvSpPr>
          <p:nvPr/>
        </p:nvSpPr>
        <p:spPr>
          <a:xfrm>
            <a:off x="96318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8B8C7257-3894-4802-B2C0-233D5E43C35C}"/>
              </a:ext>
            </a:extLst>
          </p:cNvPr>
          <p:cNvSpPr/>
          <p:nvPr/>
        </p:nvSpPr>
        <p:spPr>
          <a:xfrm>
            <a:off x="597034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8" name="Заголовок 1">
            <a:extLst>
              <a:ext uri="{FF2B5EF4-FFF2-40B4-BE49-F238E27FC236}">
                <a16:creationId xmlns="" xmlns:a16="http://schemas.microsoft.com/office/drawing/2014/main" id="{FF58450D-5375-4D78-9AA2-94BB00D9C727}"/>
              </a:ext>
            </a:extLst>
          </p:cNvPr>
          <p:cNvSpPr txBox="1">
            <a:spLocks/>
          </p:cNvSpPr>
          <p:nvPr/>
        </p:nvSpPr>
        <p:spPr>
          <a:xfrm>
            <a:off x="601143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9" name="Правая круглая скобка 68">
            <a:extLst>
              <a:ext uri="{FF2B5EF4-FFF2-40B4-BE49-F238E27FC236}">
                <a16:creationId xmlns="" xmlns:a16="http://schemas.microsoft.com/office/drawing/2014/main" id="{832D9DE7-0D44-4B2E-BB83-D156718A1731}"/>
              </a:ext>
            </a:extLst>
          </p:cNvPr>
          <p:cNvSpPr/>
          <p:nvPr/>
        </p:nvSpPr>
        <p:spPr>
          <a:xfrm>
            <a:off x="9333061" y="1544176"/>
            <a:ext cx="537513" cy="2476676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04055C4B-2103-44DB-80BF-44B69D266BB7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="" xmlns:a16="http://schemas.microsoft.com/office/drawing/2014/main" id="{6FAFDD25-B7F4-439D-8D65-3A93234A9D02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EF27708B-0DC5-1370-BEFD-B02B63FC59C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AA22F4-7058-5F4D-31F4-EE5D07492148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1067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4DA0"/>
      </a:accent1>
      <a:accent2>
        <a:srgbClr val="0394C4"/>
      </a:accent2>
      <a:accent3>
        <a:srgbClr val="00B1A7"/>
      </a:accent3>
      <a:accent4>
        <a:srgbClr val="92D050"/>
      </a:accent4>
      <a:accent5>
        <a:srgbClr val="24447E"/>
      </a:accent5>
      <a:accent6>
        <a:srgbClr val="F7962D"/>
      </a:accent6>
      <a:hlink>
        <a:srgbClr val="000000"/>
      </a:hlink>
      <a:folHlink>
        <a:srgbClr val="000000"/>
      </a:folHlink>
    </a:clrScheme>
    <a:fontScheme name="Минэк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3867</TotalTime>
  <Words>941</Words>
  <Application>Microsoft Office PowerPoint</Application>
  <PresentationFormat>Произвольный</PresentationFormat>
  <Paragraphs>187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Wingdings</vt:lpstr>
      <vt:lpstr>Montserrat</vt:lpstr>
      <vt:lpstr>Montserrat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Ионова Анна Александровна</cp:lastModifiedBy>
  <cp:revision>504</cp:revision>
  <cp:lastPrinted>2023-03-11T11:04:26Z</cp:lastPrinted>
  <dcterms:created xsi:type="dcterms:W3CDTF">2023-03-11T09:07:52Z</dcterms:created>
  <dcterms:modified xsi:type="dcterms:W3CDTF">2025-08-21T14:05:49Z</dcterms:modified>
</cp:coreProperties>
</file>